
<file path=[Content_Types].xml><?xml version="1.0" encoding="utf-8"?>
<Types xmlns="http://schemas.openxmlformats.org/package/2006/content-types">
  <Default Extension="bin" ContentType="application/vnd.openxmlformats-officedocument.oleObject"/>
  <Default Extension="emf" ContentType="image/x-emf"/>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media/image5.jpg" ContentType="image/jpeg"/>
  <Override PartName="/ppt/notesSlides/notesSlide5.xml" ContentType="application/vnd.openxmlformats-officedocument.presentationml.notesSlide+xml"/>
  <Override PartName="/ppt/media/image6.jpg" ContentType="image/jpeg"/>
  <Override PartName="/ppt/media/image7.jpg" ContentType="image/jpeg"/>
  <Override PartName="/ppt/notesSlides/notesSlide6.xml" ContentType="application/vnd.openxmlformats-officedocument.presentationml.notesSlide+xml"/>
  <Override PartName="/ppt/media/image9.jpg" ContentType="image/jpeg"/>
  <Override PartName="/ppt/notesSlides/notesSlide7.xml" ContentType="application/vnd.openxmlformats-officedocument.presentationml.notesSlide+xml"/>
  <Override PartName="/ppt/media/image10.jpg" ContentType="image/jpeg"/>
  <Override PartName="/ppt/media/image11.jpg" ContentType="image/jpeg"/>
  <Override PartName="/ppt/notesSlides/notesSlide8.xml" ContentType="application/vnd.openxmlformats-officedocument.presentationml.notesSlide+xml"/>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48" r:id="rId1"/>
  </p:sldMasterIdLst>
  <p:notesMasterIdLst>
    <p:notesMasterId r:id="rId10"/>
  </p:notesMasterIdLst>
  <p:handoutMasterIdLst>
    <p:handoutMasterId r:id="rId11"/>
  </p:handoutMasterIdLst>
  <p:sldIdLst>
    <p:sldId id="335" r:id="rId2"/>
    <p:sldId id="336" r:id="rId3"/>
    <p:sldId id="337" r:id="rId4"/>
    <p:sldId id="338" r:id="rId5"/>
    <p:sldId id="339" r:id="rId6"/>
    <p:sldId id="340" r:id="rId7"/>
    <p:sldId id="350" r:id="rId8"/>
    <p:sldId id="351" r:id="rId9"/>
  </p:sldIdLst>
  <p:sldSz cx="18288000" cy="10287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241">
          <p15:clr>
            <a:srgbClr val="A4A3A4"/>
          </p15:clr>
        </p15:guide>
        <p15:guide id="4" pos="576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omputer" initials="C"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11E"/>
    <a:srgbClr val="D5A017"/>
    <a:srgbClr val="6B7CA5"/>
    <a:srgbClr val="F4811E"/>
    <a:srgbClr val="F36077"/>
    <a:srgbClr val="614A7B"/>
    <a:srgbClr val="9ABB5A"/>
    <a:srgbClr val="622523"/>
    <a:srgbClr val="4AACC6"/>
    <a:srgbClr val="E985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86163" autoAdjust="0"/>
  </p:normalViewPr>
  <p:slideViewPr>
    <p:cSldViewPr snapToGrid="0" snapToObjects="1">
      <p:cViewPr varScale="1">
        <p:scale>
          <a:sx n="66" d="100"/>
          <a:sy n="66" d="100"/>
        </p:scale>
        <p:origin x="882" y="120"/>
      </p:cViewPr>
      <p:guideLst>
        <p:guide orient="horz" pos="1620"/>
        <p:guide pos="2880"/>
        <p:guide orient="horz" pos="3241"/>
        <p:guide pos="576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23" d="100"/>
          <a:sy n="123" d="100"/>
        </p:scale>
        <p:origin x="-2172" y="-108"/>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668DB0-C220-184B-97FA-632477F1513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defTabSz="914180"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5E94DF4B-CABE-B84A-A254-26BA8918DDAC}"/>
              </a:ext>
            </a:extLst>
          </p:cNvPr>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defTabSz="914180" eaLnBrk="1" fontAlgn="auto" hangingPunct="1">
              <a:spcBef>
                <a:spcPts val="0"/>
              </a:spcBef>
              <a:spcAft>
                <a:spcPts val="0"/>
              </a:spcAft>
              <a:defRPr sz="1200">
                <a:latin typeface="+mn-lt"/>
              </a:defRPr>
            </a:lvl1pPr>
          </a:lstStyle>
          <a:p>
            <a:pPr>
              <a:defRPr/>
            </a:pPr>
            <a:fld id="{FA62A17D-E2B4-1F42-AC67-26D161EBFAA0}" type="datetimeFigureOut">
              <a:rPr lang="en-US"/>
              <a:pPr>
                <a:defRPr/>
              </a:pPr>
              <a:t>12/3/2023</a:t>
            </a:fld>
            <a:endParaRPr lang="en-US"/>
          </a:p>
        </p:txBody>
      </p:sp>
      <p:sp>
        <p:nvSpPr>
          <p:cNvPr id="4" name="Footer Placeholder 3">
            <a:extLst>
              <a:ext uri="{FF2B5EF4-FFF2-40B4-BE49-F238E27FC236}">
                <a16:creationId xmlns:a16="http://schemas.microsoft.com/office/drawing/2014/main" id="{4C56C11F-FC83-094C-AEC5-A49BCB34D260}"/>
              </a:ext>
            </a:extLst>
          </p:cNvPr>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defTabSz="914180" eaLnBrk="1" fontAlgn="auto" hangingPunct="1">
              <a:spcBef>
                <a:spcPts val="0"/>
              </a:spcBef>
              <a:spcAft>
                <a:spcPts val="0"/>
              </a:spcAft>
              <a:defRPr sz="1200">
                <a:latin typeface="+mn-lt"/>
              </a:defRPr>
            </a:lvl1pPr>
          </a:lstStyle>
          <a:p>
            <a:pPr>
              <a:defRPr/>
            </a:pPr>
            <a:r>
              <a:rPr lang="en-US"/>
              <a:t>VNPT – MEDIA THÀNH VIÊN CỦA VNPT</a:t>
            </a:r>
          </a:p>
        </p:txBody>
      </p:sp>
      <p:sp>
        <p:nvSpPr>
          <p:cNvPr id="5" name="Slide Number Placeholder 4">
            <a:extLst>
              <a:ext uri="{FF2B5EF4-FFF2-40B4-BE49-F238E27FC236}">
                <a16:creationId xmlns:a16="http://schemas.microsoft.com/office/drawing/2014/main" id="{CC3BC965-0B70-3144-81F2-77776D23659A}"/>
              </a:ext>
            </a:extLst>
          </p:cNvPr>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27C23531-77F2-6E43-9610-A0DD7817F282}" type="slidenum">
              <a:rPr lang="en-US" altLang="en-VN"/>
              <a:pPr/>
              <a:t>‹#›</a:t>
            </a:fld>
            <a:endParaRPr lang="en-US" altLang="en-V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09EAB-6DC3-3641-9B8B-8C588E90F33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defTabSz="914180"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56FE049E-2A5B-F745-B8A3-14886A24A3B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defTabSz="914180" eaLnBrk="1" fontAlgn="auto" hangingPunct="1">
              <a:spcBef>
                <a:spcPts val="0"/>
              </a:spcBef>
              <a:spcAft>
                <a:spcPts val="0"/>
              </a:spcAft>
              <a:defRPr sz="1200">
                <a:latin typeface="+mn-lt"/>
              </a:defRPr>
            </a:lvl1pPr>
          </a:lstStyle>
          <a:p>
            <a:pPr>
              <a:defRPr/>
            </a:pPr>
            <a:fld id="{F4AFB640-4C72-3E4A-AC20-C9A4F6631798}" type="datetimeFigureOut">
              <a:rPr lang="en-US"/>
              <a:pPr>
                <a:defRPr/>
              </a:pPr>
              <a:t>12/3/2023</a:t>
            </a:fld>
            <a:endParaRPr lang="en-US"/>
          </a:p>
        </p:txBody>
      </p:sp>
      <p:sp>
        <p:nvSpPr>
          <p:cNvPr id="4" name="Slide Image Placeholder 3">
            <a:extLst>
              <a:ext uri="{FF2B5EF4-FFF2-40B4-BE49-F238E27FC236}">
                <a16:creationId xmlns:a16="http://schemas.microsoft.com/office/drawing/2014/main" id="{A0A1A48F-8D12-FC4F-90B8-F0863E9326D4}"/>
              </a:ext>
            </a:extLst>
          </p:cNvPr>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7DE475B-A4AD-1143-90E5-7D158E1D62F8}"/>
              </a:ext>
            </a:extLst>
          </p:cNvPr>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1DB06AC9-3F84-EF46-885F-C3BCD38AF223}"/>
              </a:ext>
            </a:extLst>
          </p:cNvPr>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defTabSz="914180" eaLnBrk="1" fontAlgn="auto" hangingPunct="1">
              <a:spcBef>
                <a:spcPts val="0"/>
              </a:spcBef>
              <a:spcAft>
                <a:spcPts val="0"/>
              </a:spcAft>
              <a:defRPr sz="1200">
                <a:latin typeface="+mn-lt"/>
              </a:defRPr>
            </a:lvl1pPr>
          </a:lstStyle>
          <a:p>
            <a:pPr>
              <a:defRPr/>
            </a:pPr>
            <a:r>
              <a:rPr lang="en-US"/>
              <a:t>VNPT – MEDIA THÀNH VIÊN CỦA VNPT</a:t>
            </a:r>
          </a:p>
        </p:txBody>
      </p:sp>
      <p:sp>
        <p:nvSpPr>
          <p:cNvPr id="7" name="Slide Number Placeholder 6">
            <a:extLst>
              <a:ext uri="{FF2B5EF4-FFF2-40B4-BE49-F238E27FC236}">
                <a16:creationId xmlns:a16="http://schemas.microsoft.com/office/drawing/2014/main" id="{0C47D09E-765A-4848-BEF7-7D2388EC2EDF}"/>
              </a:ext>
            </a:extLst>
          </p:cNvPr>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EA428807-8200-5D48-BB1B-DCEAC1543D97}" type="slidenum">
              <a:rPr lang="en-US" altLang="en-VN"/>
              <a:pPr/>
              <a:t>‹#›</a:t>
            </a:fld>
            <a:endParaRPr lang="en-US" altLang="en-VN"/>
          </a:p>
        </p:txBody>
      </p:sp>
    </p:spTree>
  </p:cSld>
  <p:clrMap bg1="lt1" tx1="dk1" bg2="lt2" tx2="dk2" accent1="accent1" accent2="accent2" accent3="accent3" accent4="accent4" accent5="accent5" accent6="accent6" hlink="hlink" folHlink="folHlink"/>
  <p:hf hdr="0" ftr="0" dt="0"/>
  <p:notesStyle>
    <a:lvl1pPr algn="l" defTabSz="912813" rtl="0" eaLnBrk="0" fontAlgn="base" hangingPunct="0">
      <a:spcBef>
        <a:spcPct val="30000"/>
      </a:spcBef>
      <a:spcAft>
        <a:spcPct val="0"/>
      </a:spcAft>
      <a:defRPr sz="2400" kern="1200">
        <a:solidFill>
          <a:schemeClr val="tx1"/>
        </a:solidFill>
        <a:latin typeface="+mn-lt"/>
        <a:ea typeface="+mn-ea"/>
        <a:cs typeface="+mn-cs"/>
      </a:defRPr>
    </a:lvl1pPr>
    <a:lvl2pPr marL="912813" algn="l" defTabSz="912813" rtl="0" eaLnBrk="0" fontAlgn="base" hangingPunct="0">
      <a:spcBef>
        <a:spcPct val="30000"/>
      </a:spcBef>
      <a:spcAft>
        <a:spcPct val="0"/>
      </a:spcAft>
      <a:defRPr sz="2400" kern="1200">
        <a:solidFill>
          <a:schemeClr val="tx1"/>
        </a:solidFill>
        <a:latin typeface="+mn-lt"/>
        <a:ea typeface="+mn-ea"/>
        <a:cs typeface="+mn-cs"/>
      </a:defRPr>
    </a:lvl2pPr>
    <a:lvl3pPr marL="1827213" algn="l" defTabSz="912813" rtl="0" eaLnBrk="0" fontAlgn="base" hangingPunct="0">
      <a:spcBef>
        <a:spcPct val="30000"/>
      </a:spcBef>
      <a:spcAft>
        <a:spcPct val="0"/>
      </a:spcAft>
      <a:defRPr sz="2400" kern="1200">
        <a:solidFill>
          <a:schemeClr val="tx1"/>
        </a:solidFill>
        <a:latin typeface="+mn-lt"/>
        <a:ea typeface="+mn-ea"/>
        <a:cs typeface="+mn-cs"/>
      </a:defRPr>
    </a:lvl3pPr>
    <a:lvl4pPr marL="2741613" algn="l" defTabSz="912813" rtl="0" eaLnBrk="0" fontAlgn="base" hangingPunct="0">
      <a:spcBef>
        <a:spcPct val="30000"/>
      </a:spcBef>
      <a:spcAft>
        <a:spcPct val="0"/>
      </a:spcAft>
      <a:defRPr sz="2400" kern="1200">
        <a:solidFill>
          <a:schemeClr val="tx1"/>
        </a:solidFill>
        <a:latin typeface="+mn-lt"/>
        <a:ea typeface="+mn-ea"/>
        <a:cs typeface="+mn-cs"/>
      </a:defRPr>
    </a:lvl4pPr>
    <a:lvl5pPr marL="3656013" algn="l" defTabSz="912813" rtl="0" eaLnBrk="0" fontAlgn="base" hangingPunct="0">
      <a:spcBef>
        <a:spcPct val="30000"/>
      </a:spcBef>
      <a:spcAft>
        <a:spcPct val="0"/>
      </a:spcAft>
      <a:defRPr sz="2400" kern="1200">
        <a:solidFill>
          <a:schemeClr val="tx1"/>
        </a:solidFill>
        <a:latin typeface="+mn-lt"/>
        <a:ea typeface="+mn-ea"/>
        <a:cs typeface="+mn-cs"/>
      </a:defRPr>
    </a:lvl5pPr>
    <a:lvl6pPr marL="4570908" algn="l" defTabSz="914180" rtl="0" eaLnBrk="1" latinLnBrk="0" hangingPunct="1">
      <a:defRPr sz="2400" kern="1200">
        <a:solidFill>
          <a:schemeClr val="tx1"/>
        </a:solidFill>
        <a:latin typeface="+mn-lt"/>
        <a:ea typeface="+mn-ea"/>
        <a:cs typeface="+mn-cs"/>
      </a:defRPr>
    </a:lvl6pPr>
    <a:lvl7pPr marL="5485092" algn="l" defTabSz="914180" rtl="0" eaLnBrk="1" latinLnBrk="0" hangingPunct="1">
      <a:defRPr sz="2400" kern="1200">
        <a:solidFill>
          <a:schemeClr val="tx1"/>
        </a:solidFill>
        <a:latin typeface="+mn-lt"/>
        <a:ea typeface="+mn-ea"/>
        <a:cs typeface="+mn-cs"/>
      </a:defRPr>
    </a:lvl7pPr>
    <a:lvl8pPr marL="6399271" algn="l" defTabSz="914180" rtl="0" eaLnBrk="1" latinLnBrk="0" hangingPunct="1">
      <a:defRPr sz="2400" kern="1200">
        <a:solidFill>
          <a:schemeClr val="tx1"/>
        </a:solidFill>
        <a:latin typeface="+mn-lt"/>
        <a:ea typeface="+mn-ea"/>
        <a:cs typeface="+mn-cs"/>
      </a:defRPr>
    </a:lvl8pPr>
    <a:lvl9pPr marL="7313455" algn="l" defTabSz="91418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0</a:t>
            </a:fld>
            <a:endParaRPr lang="en-US" altLang="en-US" sz="1200"/>
          </a:p>
        </p:txBody>
      </p:sp>
    </p:spTree>
    <p:extLst>
      <p:ext uri="{BB962C8B-B14F-4D97-AF65-F5344CB8AC3E}">
        <p14:creationId xmlns:p14="http://schemas.microsoft.com/office/powerpoint/2010/main" val="85280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1</a:t>
            </a:fld>
            <a:endParaRPr lang="en-US" altLang="en-US" sz="1200"/>
          </a:p>
        </p:txBody>
      </p:sp>
    </p:spTree>
    <p:extLst>
      <p:ext uri="{BB962C8B-B14F-4D97-AF65-F5344CB8AC3E}">
        <p14:creationId xmlns:p14="http://schemas.microsoft.com/office/powerpoint/2010/main" val="4134013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2</a:t>
            </a:fld>
            <a:endParaRPr lang="en-US" altLang="en-US" sz="1200"/>
          </a:p>
        </p:txBody>
      </p:sp>
    </p:spTree>
    <p:extLst>
      <p:ext uri="{BB962C8B-B14F-4D97-AF65-F5344CB8AC3E}">
        <p14:creationId xmlns:p14="http://schemas.microsoft.com/office/powerpoint/2010/main" val="226534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3</a:t>
            </a:fld>
            <a:endParaRPr lang="en-US" altLang="en-US" sz="1200"/>
          </a:p>
        </p:txBody>
      </p:sp>
    </p:spTree>
    <p:extLst>
      <p:ext uri="{BB962C8B-B14F-4D97-AF65-F5344CB8AC3E}">
        <p14:creationId xmlns:p14="http://schemas.microsoft.com/office/powerpoint/2010/main" val="385923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342900" indent="-342900" eaLnBrk="1" hangingPunct="1">
              <a:spcBef>
                <a:spcPct val="0"/>
              </a:spcBef>
              <a:buFontTx/>
              <a:buChar char="-"/>
            </a:pPr>
            <a:r>
              <a:rPr lang="en-US" sz="2400" kern="1200">
                <a:solidFill>
                  <a:schemeClr val="tx1"/>
                </a:solidFill>
                <a:effectLst/>
                <a:latin typeface="+mn-lt"/>
                <a:ea typeface="+mn-ea"/>
                <a:cs typeface="+mn-cs"/>
              </a:rPr>
              <a:t>Các đối tác hàng đầu thế giới như IBM, Google, Facebook,… liên tục trình bày những ứng dụng, công nghệ liên quan đến việc bóc tách dữ liệu từ những loại dữ liệu phi cấu trúc</a:t>
            </a:r>
          </a:p>
          <a:p>
            <a:pPr marL="342900" indent="-342900" eaLnBrk="1" hangingPunct="1">
              <a:spcBef>
                <a:spcPct val="0"/>
              </a:spcBef>
              <a:buFontTx/>
              <a:buChar char="-"/>
            </a:pPr>
            <a:r>
              <a:rPr lang="it-IT" sz="2400" kern="1200">
                <a:solidFill>
                  <a:schemeClr val="tx1"/>
                </a:solidFill>
                <a:effectLst/>
                <a:latin typeface="+mn-lt"/>
                <a:ea typeface="+mn-ea"/>
                <a:cs typeface="+mn-cs"/>
              </a:rPr>
              <a:t>Với vai trò tiên phong dẫn dắt chuyển đổi số VNPT Media ?</a:t>
            </a:r>
          </a:p>
          <a:p>
            <a:pPr marL="342900" indent="-342900" eaLnBrk="1" hangingPunct="1">
              <a:spcBef>
                <a:spcPct val="0"/>
              </a:spcBef>
              <a:buFontTx/>
              <a:buChar char="-"/>
            </a:pPr>
            <a:r>
              <a:rPr lang="it-IT" altLang="en-US" sz="2400" kern="1200">
                <a:solidFill>
                  <a:schemeClr val="tx1"/>
                </a:solidFill>
                <a:effectLst/>
                <a:latin typeface="+mn-lt"/>
                <a:ea typeface="+mn-ea"/>
                <a:cs typeface="+mn-cs"/>
              </a:rPr>
              <a:t>Điều</a:t>
            </a:r>
            <a:r>
              <a:rPr lang="it-IT" altLang="en-US" sz="2400" kern="1200" baseline="0">
                <a:solidFill>
                  <a:schemeClr val="tx1"/>
                </a:solidFill>
                <a:effectLst/>
                <a:latin typeface="+mn-lt"/>
                <a:ea typeface="+mn-ea"/>
                <a:cs typeface="+mn-cs"/>
              </a:rPr>
              <a:t> đó là hoàn toàn có thể, chỉ cần được được tư và định hướng chuẩn, em nghĩ rằng media có thể tạo ra được những sản phẩm bắt kịp với công nghệ trên thế giới</a:t>
            </a:r>
          </a:p>
          <a:p>
            <a:pPr marL="342900" indent="-342900" eaLnBrk="1" hangingPunct="1">
              <a:spcBef>
                <a:spcPct val="0"/>
              </a:spcBef>
              <a:buFontTx/>
              <a:buChar char="-"/>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4</a:t>
            </a:fld>
            <a:endParaRPr lang="en-US" altLang="en-US" sz="1200"/>
          </a:p>
        </p:txBody>
      </p:sp>
    </p:spTree>
    <p:extLst>
      <p:ext uri="{BB962C8B-B14F-4D97-AF65-F5344CB8AC3E}">
        <p14:creationId xmlns:p14="http://schemas.microsoft.com/office/powerpoint/2010/main" val="409882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5</a:t>
            </a:fld>
            <a:endParaRPr lang="en-US" altLang="en-US" sz="1200"/>
          </a:p>
        </p:txBody>
      </p:sp>
    </p:spTree>
    <p:extLst>
      <p:ext uri="{BB962C8B-B14F-4D97-AF65-F5344CB8AC3E}">
        <p14:creationId xmlns:p14="http://schemas.microsoft.com/office/powerpoint/2010/main" val="2720265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6</a:t>
            </a:fld>
            <a:endParaRPr lang="en-US" altLang="en-US" sz="1200"/>
          </a:p>
        </p:txBody>
      </p:sp>
    </p:spTree>
    <p:extLst>
      <p:ext uri="{BB962C8B-B14F-4D97-AF65-F5344CB8AC3E}">
        <p14:creationId xmlns:p14="http://schemas.microsoft.com/office/powerpoint/2010/main" val="3702804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006BC624-4281-5545-9B37-648CAF950D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8" name="Notes Placeholder 2">
            <a:extLst>
              <a:ext uri="{FF2B5EF4-FFF2-40B4-BE49-F238E27FC236}">
                <a16:creationId xmlns:a16="http://schemas.microsoft.com/office/drawing/2014/main" id="{698A31FB-D196-D34C-9EC2-277F83DCC2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24579" name="Slide Number Placeholder 3">
            <a:extLst>
              <a:ext uri="{FF2B5EF4-FFF2-40B4-BE49-F238E27FC236}">
                <a16:creationId xmlns:a16="http://schemas.microsoft.com/office/drawing/2014/main" id="{7C5B1F79-D8EF-C845-A8D2-3C75CCB0A32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fld id="{804AEACF-D270-CC41-A68C-9BE28141878C}" type="slidenum">
              <a:rPr lang="en-US" altLang="en-US" sz="1200"/>
              <a:pPr/>
              <a:t>7</a:t>
            </a:fld>
            <a:endParaRPr lang="en-US" altLang="en-US" sz="1200"/>
          </a:p>
        </p:txBody>
      </p:sp>
    </p:spTree>
    <p:extLst>
      <p:ext uri="{BB962C8B-B14F-4D97-AF65-F5344CB8AC3E}">
        <p14:creationId xmlns:p14="http://schemas.microsoft.com/office/powerpoint/2010/main" val="578330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fld id="{747328AC-4442-441F-BAEF-456A4CD0BA3A}"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CC97A-41E6-4A7A-A8FF-9176BF1BD71D}" type="slidenum">
              <a:rPr lang="en-US" smtClean="0"/>
              <a:t>‹#›</a:t>
            </a:fld>
            <a:endParaRPr lang="en-US"/>
          </a:p>
        </p:txBody>
      </p:sp>
    </p:spTree>
    <p:extLst>
      <p:ext uri="{BB962C8B-B14F-4D97-AF65-F5344CB8AC3E}">
        <p14:creationId xmlns:p14="http://schemas.microsoft.com/office/powerpoint/2010/main" val="1251636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VNPT - MEDIA THÀNH VIÊN CỦA VNPT</a:t>
            </a:r>
          </a:p>
        </p:txBody>
      </p:sp>
      <p:sp>
        <p:nvSpPr>
          <p:cNvPr id="6" name="Slide Number Placeholder 5"/>
          <p:cNvSpPr>
            <a:spLocks noGrp="1"/>
          </p:cNvSpPr>
          <p:nvPr>
            <p:ph type="sldNum" sz="quarter" idx="12"/>
          </p:nvPr>
        </p:nvSpPr>
        <p:spPr/>
        <p:txBody>
          <a:bodyPr/>
          <a:lstStyle/>
          <a:p>
            <a:fld id="{4BF07EB0-56A8-B841-B347-E80DAF59A2EF}" type="slidenum">
              <a:rPr lang="en-US" altLang="en-VN" smtClean="0"/>
              <a:pPr/>
              <a:t>‹#›</a:t>
            </a:fld>
            <a:endParaRPr lang="en-US" altLang="en-VN"/>
          </a:p>
        </p:txBody>
      </p:sp>
    </p:spTree>
    <p:extLst>
      <p:ext uri="{BB962C8B-B14F-4D97-AF65-F5344CB8AC3E}">
        <p14:creationId xmlns:p14="http://schemas.microsoft.com/office/powerpoint/2010/main" val="1358695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VNPT - MEDIA THÀNH VIÊN CỦA VNPT</a:t>
            </a:r>
          </a:p>
        </p:txBody>
      </p:sp>
      <p:sp>
        <p:nvSpPr>
          <p:cNvPr id="6" name="Slide Number Placeholder 5"/>
          <p:cNvSpPr>
            <a:spLocks noGrp="1"/>
          </p:cNvSpPr>
          <p:nvPr>
            <p:ph type="sldNum" sz="quarter" idx="12"/>
          </p:nvPr>
        </p:nvSpPr>
        <p:spPr/>
        <p:txBody>
          <a:bodyPr/>
          <a:lstStyle/>
          <a:p>
            <a:fld id="{2D0321A4-2665-D147-A7A4-A25A4C4FEA2A}" type="slidenum">
              <a:rPr lang="en-US" altLang="en-VN" smtClean="0"/>
              <a:pPr/>
              <a:t>‹#›</a:t>
            </a:fld>
            <a:endParaRPr lang="en-US" altLang="en-VN"/>
          </a:p>
        </p:txBody>
      </p:sp>
    </p:spTree>
    <p:extLst>
      <p:ext uri="{BB962C8B-B14F-4D97-AF65-F5344CB8AC3E}">
        <p14:creationId xmlns:p14="http://schemas.microsoft.com/office/powerpoint/2010/main" val="1410812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5" name="Object 6" hidden="1">
            <a:extLst>
              <a:ext uri="{FF2B5EF4-FFF2-40B4-BE49-F238E27FC236}">
                <a16:creationId xmlns:a16="http://schemas.microsoft.com/office/drawing/2014/main" id="{CD873FFE-637E-2E43-AE34-FC246F7B99DF}"/>
              </a:ext>
            </a:extLst>
          </p:cNvPr>
          <p:cNvGraphicFramePr>
            <a:graphicFrameLocks noChangeAspect="1"/>
          </p:cNvGraphicFramePr>
          <p:nvPr userDrawn="1">
            <p:custDataLst>
              <p:tags r:id="rId1"/>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name="think-cell Slide" r:id="rId3" imgW="38100" imgH="38100" progId="TCLayout.ActiveDocument.1">
                  <p:embed/>
                </p:oleObj>
              </mc:Choice>
              <mc:Fallback>
                <p:oleObj name="think-cell Slide" r:id="rId3" imgW="38100" imgH="38100" progId="TCLayout.ActiveDocument.1">
                  <p:embed/>
                  <p:pic>
                    <p:nvPicPr>
                      <p:cNvPr id="5" name="Object 6" hidden="1">
                        <a:extLst>
                          <a:ext uri="{FF2B5EF4-FFF2-40B4-BE49-F238E27FC236}">
                            <a16:creationId xmlns:a16="http://schemas.microsoft.com/office/drawing/2014/main" id="{CD873FFE-637E-2E43-AE34-FC246F7B9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04DEB81F-D135-6F4C-85FE-FC067FDE0F41}"/>
              </a:ext>
            </a:extLst>
          </p:cNvPr>
          <p:cNvSpPr/>
          <p:nvPr userDrawn="1"/>
        </p:nvSpPr>
        <p:spPr>
          <a:xfrm>
            <a:off x="0" y="10186988"/>
            <a:ext cx="18288000" cy="100012"/>
          </a:xfrm>
          <a:prstGeom prst="rect">
            <a:avLst/>
          </a:prstGeom>
          <a:gradFill>
            <a:gsLst>
              <a:gs pos="0">
                <a:schemeClr val="accent3"/>
              </a:gs>
              <a:gs pos="51000">
                <a:schemeClr val="accent4"/>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5399"/>
          </a:p>
        </p:txBody>
      </p:sp>
      <p:sp>
        <p:nvSpPr>
          <p:cNvPr id="7" name="Rectangle 6">
            <a:extLst>
              <a:ext uri="{FF2B5EF4-FFF2-40B4-BE49-F238E27FC236}">
                <a16:creationId xmlns:a16="http://schemas.microsoft.com/office/drawing/2014/main" id="{2C620662-5631-D142-B95A-6C4D601FC31E}"/>
              </a:ext>
            </a:extLst>
          </p:cNvPr>
          <p:cNvSpPr/>
          <p:nvPr userDrawn="1"/>
        </p:nvSpPr>
        <p:spPr>
          <a:xfrm>
            <a:off x="17197388" y="9577388"/>
            <a:ext cx="587375" cy="709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5399"/>
          </a:p>
        </p:txBody>
      </p:sp>
      <p:sp>
        <p:nvSpPr>
          <p:cNvPr id="8" name="Rectangle 7">
            <a:extLst>
              <a:ext uri="{FF2B5EF4-FFF2-40B4-BE49-F238E27FC236}">
                <a16:creationId xmlns:a16="http://schemas.microsoft.com/office/drawing/2014/main" id="{60E3F979-C333-EA4F-A2BE-FFB3635733A1}"/>
              </a:ext>
            </a:extLst>
          </p:cNvPr>
          <p:cNvSpPr/>
          <p:nvPr userDrawn="1"/>
        </p:nvSpPr>
        <p:spPr>
          <a:xfrm>
            <a:off x="503238" y="479425"/>
            <a:ext cx="1189037" cy="12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28" tIns="68564" rIns="137128" bIns="68564" anchor="ctr"/>
          <a:lstStyle/>
          <a:p>
            <a:pPr algn="ctr" defTabSz="914180" eaLnBrk="1" fontAlgn="auto" hangingPunct="1">
              <a:spcBef>
                <a:spcPts val="0"/>
              </a:spcBef>
              <a:spcAft>
                <a:spcPts val="0"/>
              </a:spcAft>
              <a:defRPr/>
            </a:pPr>
            <a:endParaRPr lang="en-US" sz="5399"/>
          </a:p>
        </p:txBody>
      </p:sp>
      <p:sp>
        <p:nvSpPr>
          <p:cNvPr id="10" name="Rectangle 9">
            <a:extLst>
              <a:ext uri="{FF2B5EF4-FFF2-40B4-BE49-F238E27FC236}">
                <a16:creationId xmlns:a16="http://schemas.microsoft.com/office/drawing/2014/main" id="{E3451D46-D08D-924E-981E-5FAAA6CC4B45}"/>
              </a:ext>
            </a:extLst>
          </p:cNvPr>
          <p:cNvSpPr/>
          <p:nvPr userDrawn="1"/>
        </p:nvSpPr>
        <p:spPr>
          <a:xfrm>
            <a:off x="1692275" y="479425"/>
            <a:ext cx="323850" cy="12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8" tIns="68564" rIns="137128" bIns="68564" anchor="ctr"/>
          <a:lstStyle/>
          <a:p>
            <a:pPr algn="ctr" defTabSz="914180" eaLnBrk="1" fontAlgn="auto" hangingPunct="1">
              <a:spcBef>
                <a:spcPts val="0"/>
              </a:spcBef>
              <a:spcAft>
                <a:spcPts val="0"/>
              </a:spcAft>
              <a:defRPr/>
            </a:pPr>
            <a:endParaRPr lang="en-US" sz="5399"/>
          </a:p>
        </p:txBody>
      </p:sp>
      <p:sp>
        <p:nvSpPr>
          <p:cNvPr id="11" name="Rectangle 10">
            <a:extLst>
              <a:ext uri="{FF2B5EF4-FFF2-40B4-BE49-F238E27FC236}">
                <a16:creationId xmlns:a16="http://schemas.microsoft.com/office/drawing/2014/main" id="{7CCD9053-6E4C-8C46-BD0A-6C0082D68B17}"/>
              </a:ext>
            </a:extLst>
          </p:cNvPr>
          <p:cNvSpPr/>
          <p:nvPr userDrawn="1"/>
        </p:nvSpPr>
        <p:spPr>
          <a:xfrm>
            <a:off x="2341563" y="479425"/>
            <a:ext cx="323850" cy="12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8" tIns="68564" rIns="137128" bIns="68564" anchor="ctr"/>
          <a:lstStyle/>
          <a:p>
            <a:pPr algn="ctr" defTabSz="914180" eaLnBrk="1" fontAlgn="auto" hangingPunct="1">
              <a:spcBef>
                <a:spcPts val="0"/>
              </a:spcBef>
              <a:spcAft>
                <a:spcPts val="0"/>
              </a:spcAft>
              <a:defRPr/>
            </a:pPr>
            <a:endParaRPr lang="en-US" sz="5399"/>
          </a:p>
        </p:txBody>
      </p:sp>
      <p:sp>
        <p:nvSpPr>
          <p:cNvPr id="12" name="Rectangle 11">
            <a:extLst>
              <a:ext uri="{FF2B5EF4-FFF2-40B4-BE49-F238E27FC236}">
                <a16:creationId xmlns:a16="http://schemas.microsoft.com/office/drawing/2014/main" id="{B74A7E54-747C-5C44-959B-6137A4B57040}"/>
              </a:ext>
            </a:extLst>
          </p:cNvPr>
          <p:cNvSpPr/>
          <p:nvPr userDrawn="1"/>
        </p:nvSpPr>
        <p:spPr>
          <a:xfrm>
            <a:off x="2016125" y="479425"/>
            <a:ext cx="325438" cy="12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7128" tIns="68564" rIns="137128" bIns="68564" anchor="ctr"/>
          <a:lstStyle/>
          <a:p>
            <a:pPr algn="ctr" defTabSz="914180" eaLnBrk="1" fontAlgn="auto" hangingPunct="1">
              <a:spcBef>
                <a:spcPts val="0"/>
              </a:spcBef>
              <a:spcAft>
                <a:spcPts val="0"/>
              </a:spcAft>
              <a:defRPr/>
            </a:pPr>
            <a:endParaRPr lang="en-US" sz="5399"/>
          </a:p>
        </p:txBody>
      </p:sp>
      <p:sp>
        <p:nvSpPr>
          <p:cNvPr id="2" name="Title 1"/>
          <p:cNvSpPr>
            <a:spLocks noGrp="1"/>
          </p:cNvSpPr>
          <p:nvPr>
            <p:ph type="title"/>
          </p:nvPr>
        </p:nvSpPr>
        <p:spPr>
          <a:xfrm>
            <a:off x="502511" y="765579"/>
            <a:ext cx="17282980" cy="830868"/>
          </a:xfrm>
        </p:spPr>
        <p:txBody>
          <a:bodyPr lIns="0" tIns="0" rIns="0" bIns="0" anchor="t">
            <a:spAutoFit/>
          </a:bodyPr>
          <a:lstStyle>
            <a:lvl1pPr>
              <a:defRPr sz="5399" b="0">
                <a:solidFill>
                  <a:schemeClr val="accent4"/>
                </a:solidFill>
                <a:latin typeface="+mn-lt"/>
              </a:defRPr>
            </a:lvl1pPr>
          </a:lstStyle>
          <a:p>
            <a:r>
              <a:rPr lang="en-US" dirty="0"/>
              <a:t>Click to edit Master title style</a:t>
            </a:r>
          </a:p>
        </p:txBody>
      </p:sp>
      <p:sp>
        <p:nvSpPr>
          <p:cNvPr id="3" name="Content Placeholder 2"/>
          <p:cNvSpPr>
            <a:spLocks noGrp="1"/>
          </p:cNvSpPr>
          <p:nvPr>
            <p:ph idx="1"/>
          </p:nvPr>
        </p:nvSpPr>
        <p:spPr>
          <a:xfrm>
            <a:off x="502511" y="2424170"/>
            <a:ext cx="17282980" cy="6841276"/>
          </a:xfrm>
        </p:spPr>
        <p:txBody>
          <a:bodyPr>
            <a:normAutofit/>
          </a:bodyPr>
          <a:lstStyle>
            <a:lvl1pPr>
              <a:defRPr sz="2100">
                <a:latin typeface="+mn-lt"/>
              </a:defRPr>
            </a:lvl1pPr>
            <a:lvl2pPr>
              <a:defRPr sz="2100">
                <a:latin typeface="+mn-lt"/>
              </a:defRPr>
            </a:lvl2pPr>
            <a:lvl3pPr>
              <a:defRPr sz="2100">
                <a:latin typeface="+mn-lt"/>
              </a:defRPr>
            </a:lvl3pPr>
            <a:lvl4pPr>
              <a:defRPr sz="2100">
                <a:latin typeface="+mn-lt"/>
              </a:defRPr>
            </a:lvl4pPr>
            <a:lvl5pPr>
              <a:defRPr sz="21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p:nvPr>
        </p:nvSpPr>
        <p:spPr>
          <a:xfrm>
            <a:off x="502511" y="1502556"/>
            <a:ext cx="17282980" cy="476140"/>
          </a:xfrm>
        </p:spPr>
        <p:txBody>
          <a:bodyPr lIns="0" tIns="0" rIns="0" bIns="0">
            <a:noAutofit/>
          </a:bodyPr>
          <a:lstStyle>
            <a:lvl1pPr marL="0" indent="0" algn="l" defTabSz="1371189" rtl="0" eaLnBrk="1" latinLnBrk="0" hangingPunct="1">
              <a:lnSpc>
                <a:spcPct val="90000"/>
              </a:lnSpc>
              <a:spcBef>
                <a:spcPct val="0"/>
              </a:spcBef>
              <a:buNone/>
              <a:defRPr lang="en-US" sz="2999" b="0" kern="1200" dirty="0" smtClean="0">
                <a:solidFill>
                  <a:schemeClr val="accent5"/>
                </a:solidFill>
                <a:latin typeface="+mn-lt"/>
                <a:ea typeface="+mj-ea"/>
                <a:cs typeface="+mj-cs"/>
              </a:defRPr>
            </a:lvl1pPr>
            <a:lvl2pPr marL="685594" indent="0" algn="l" defTabSz="1371189" rtl="0" eaLnBrk="1" latinLnBrk="0" hangingPunct="1">
              <a:lnSpc>
                <a:spcPct val="90000"/>
              </a:lnSpc>
              <a:spcBef>
                <a:spcPct val="0"/>
              </a:spcBef>
              <a:buNone/>
              <a:defRPr lang="en-US" sz="4199" b="0" kern="1200" dirty="0" smtClean="0">
                <a:solidFill>
                  <a:schemeClr val="accent4"/>
                </a:solidFill>
                <a:latin typeface="+mn-lt"/>
                <a:ea typeface="+mj-ea"/>
                <a:cs typeface="+mj-cs"/>
              </a:defRPr>
            </a:lvl2pPr>
            <a:lvl3pPr marL="1371189" indent="0" algn="l" defTabSz="1371189" rtl="0" eaLnBrk="1" latinLnBrk="0" hangingPunct="1">
              <a:lnSpc>
                <a:spcPct val="90000"/>
              </a:lnSpc>
              <a:spcBef>
                <a:spcPct val="0"/>
              </a:spcBef>
              <a:buNone/>
              <a:defRPr lang="en-US" sz="4199" b="0" kern="1200" dirty="0" smtClean="0">
                <a:solidFill>
                  <a:schemeClr val="accent4"/>
                </a:solidFill>
                <a:latin typeface="+mn-lt"/>
                <a:ea typeface="+mj-ea"/>
                <a:cs typeface="+mj-cs"/>
              </a:defRPr>
            </a:lvl3pPr>
            <a:lvl4pPr marL="2056783" indent="0" algn="l" defTabSz="1371189" rtl="0" eaLnBrk="1" latinLnBrk="0" hangingPunct="1">
              <a:lnSpc>
                <a:spcPct val="90000"/>
              </a:lnSpc>
              <a:spcBef>
                <a:spcPct val="0"/>
              </a:spcBef>
              <a:buNone/>
              <a:defRPr lang="en-US" sz="4199" b="0" kern="1200" dirty="0" smtClean="0">
                <a:solidFill>
                  <a:schemeClr val="accent4"/>
                </a:solidFill>
                <a:latin typeface="+mn-lt"/>
                <a:ea typeface="+mj-ea"/>
                <a:cs typeface="+mj-cs"/>
              </a:defRPr>
            </a:lvl4pPr>
            <a:lvl5pPr marL="2742377" indent="0" algn="l" defTabSz="1371189" rtl="0" eaLnBrk="1" latinLnBrk="0" hangingPunct="1">
              <a:lnSpc>
                <a:spcPct val="90000"/>
              </a:lnSpc>
              <a:spcBef>
                <a:spcPct val="0"/>
              </a:spcBef>
              <a:buNone/>
              <a:defRPr lang="en-US" sz="4199" b="0" kern="1200" dirty="0">
                <a:solidFill>
                  <a:schemeClr val="accent4"/>
                </a:solidFill>
                <a:latin typeface="+mn-lt"/>
                <a:ea typeface="+mj-ea"/>
                <a:cs typeface="+mj-cs"/>
              </a:defRPr>
            </a:lvl5pPr>
          </a:lstStyle>
          <a:p>
            <a:pPr lvl="0"/>
            <a:r>
              <a:rPr lang="en-US" dirty="0"/>
              <a:t>Click to edit Master text styles</a:t>
            </a:r>
          </a:p>
        </p:txBody>
      </p:sp>
      <p:sp>
        <p:nvSpPr>
          <p:cNvPr id="13" name="Date Placeholder 3">
            <a:extLst>
              <a:ext uri="{FF2B5EF4-FFF2-40B4-BE49-F238E27FC236}">
                <a16:creationId xmlns:a16="http://schemas.microsoft.com/office/drawing/2014/main" id="{74C02B0A-3F15-0644-85C1-DD8E13DB2667}"/>
              </a:ext>
            </a:extLst>
          </p:cNvPr>
          <p:cNvSpPr>
            <a:spLocks noGrp="1"/>
          </p:cNvSpPr>
          <p:nvPr>
            <p:ph type="dt" sz="half" idx="14"/>
          </p:nvPr>
        </p:nvSpPr>
        <p:spPr>
          <a:xfrm>
            <a:off x="503238" y="9678988"/>
            <a:ext cx="4114800" cy="547687"/>
          </a:xfrm>
        </p:spPr>
        <p:txBody>
          <a:bodyPr/>
          <a:lstStyle>
            <a:lvl1pPr>
              <a:defRPr sz="1500"/>
            </a:lvl1pPr>
          </a:lstStyle>
          <a:p>
            <a:pPr>
              <a:defRPr/>
            </a:pPr>
            <a:fld id="{5D3A4839-066D-634B-A069-918B41A4B1CA}" type="datetime1">
              <a:rPr lang="en-US"/>
              <a:pPr>
                <a:defRPr/>
              </a:pPr>
              <a:t>12/3/2023</a:t>
            </a:fld>
            <a:endParaRPr lang="en-US" dirty="0"/>
          </a:p>
        </p:txBody>
      </p:sp>
      <p:sp>
        <p:nvSpPr>
          <p:cNvPr id="14" name="Footer Placeholder 4">
            <a:extLst>
              <a:ext uri="{FF2B5EF4-FFF2-40B4-BE49-F238E27FC236}">
                <a16:creationId xmlns:a16="http://schemas.microsoft.com/office/drawing/2014/main" id="{B538E284-7584-1C41-948C-8E012D94951B}"/>
              </a:ext>
            </a:extLst>
          </p:cNvPr>
          <p:cNvSpPr>
            <a:spLocks noGrp="1"/>
          </p:cNvSpPr>
          <p:nvPr>
            <p:ph type="ftr" sz="quarter" idx="15"/>
          </p:nvPr>
        </p:nvSpPr>
        <p:spPr>
          <a:xfrm>
            <a:off x="6057900" y="9678988"/>
            <a:ext cx="6172200" cy="547687"/>
          </a:xfrm>
        </p:spPr>
        <p:txBody>
          <a:bodyPr/>
          <a:lstStyle>
            <a:lvl1pPr>
              <a:defRPr sz="1500"/>
            </a:lvl1pPr>
          </a:lstStyle>
          <a:p>
            <a:pPr>
              <a:defRPr/>
            </a:pPr>
            <a:endParaRPr lang="en-US"/>
          </a:p>
        </p:txBody>
      </p:sp>
      <p:sp>
        <p:nvSpPr>
          <p:cNvPr id="15" name="Slide Number Placeholder 5">
            <a:extLst>
              <a:ext uri="{FF2B5EF4-FFF2-40B4-BE49-F238E27FC236}">
                <a16:creationId xmlns:a16="http://schemas.microsoft.com/office/drawing/2014/main" id="{9EDF0677-D836-794F-A3D3-8945447434B7}"/>
              </a:ext>
            </a:extLst>
          </p:cNvPr>
          <p:cNvSpPr>
            <a:spLocks noGrp="1"/>
          </p:cNvSpPr>
          <p:nvPr>
            <p:ph type="sldNum" sz="quarter" idx="16"/>
          </p:nvPr>
        </p:nvSpPr>
        <p:spPr>
          <a:xfrm>
            <a:off x="17197388" y="9678988"/>
            <a:ext cx="587375" cy="547687"/>
          </a:xfrm>
        </p:spPr>
        <p:txBody>
          <a:bodyPr/>
          <a:lstStyle>
            <a:lvl1pPr algn="ctr">
              <a:defRPr sz="1500">
                <a:solidFill>
                  <a:srgbClr val="8064A2"/>
                </a:solidFill>
              </a:defRPr>
            </a:lvl1pPr>
          </a:lstStyle>
          <a:p>
            <a:fld id="{A1330A50-1257-DE47-9FBF-4A440C5A115B}" type="slidenum">
              <a:rPr lang="en-US" altLang="en-VN"/>
              <a:pPr/>
              <a:t>‹#›</a:t>
            </a:fld>
            <a:endParaRPr lang="en-US" altLang="en-VN"/>
          </a:p>
        </p:txBody>
      </p:sp>
    </p:spTree>
    <p:extLst>
      <p:ext uri="{BB962C8B-B14F-4D97-AF65-F5344CB8AC3E}">
        <p14:creationId xmlns:p14="http://schemas.microsoft.com/office/powerpoint/2010/main" val="677574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78707" y="567929"/>
            <a:ext cx="8065293" cy="8065293"/>
          </a:xfrm>
          <a:custGeom>
            <a:avLst/>
            <a:gdLst>
              <a:gd name="connsiteX0" fmla="*/ 2478881 w 4957762"/>
              <a:gd name="connsiteY0" fmla="*/ 0 h 4957762"/>
              <a:gd name="connsiteX1" fmla="*/ 4957762 w 4957762"/>
              <a:gd name="connsiteY1" fmla="*/ 2478881 h 4957762"/>
              <a:gd name="connsiteX2" fmla="*/ 2478881 w 4957762"/>
              <a:gd name="connsiteY2" fmla="*/ 4957762 h 4957762"/>
              <a:gd name="connsiteX3" fmla="*/ 0 w 4957762"/>
              <a:gd name="connsiteY3" fmla="*/ 2478881 h 4957762"/>
              <a:gd name="connsiteX4" fmla="*/ 2478881 w 4957762"/>
              <a:gd name="connsiteY4" fmla="*/ 0 h 4957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7762" h="4957762">
                <a:moveTo>
                  <a:pt x="2478881" y="0"/>
                </a:moveTo>
                <a:cubicBezTo>
                  <a:pt x="3847929" y="0"/>
                  <a:pt x="4957762" y="1109833"/>
                  <a:pt x="4957762" y="2478881"/>
                </a:cubicBezTo>
                <a:cubicBezTo>
                  <a:pt x="4957762" y="3847929"/>
                  <a:pt x="3847929" y="4957762"/>
                  <a:pt x="2478881" y="4957762"/>
                </a:cubicBezTo>
                <a:cubicBezTo>
                  <a:pt x="1109833" y="4957762"/>
                  <a:pt x="0" y="3847929"/>
                  <a:pt x="0" y="2478881"/>
                </a:cubicBezTo>
                <a:cubicBezTo>
                  <a:pt x="0" y="1109833"/>
                  <a:pt x="1109833" y="0"/>
                  <a:pt x="2478881" y="0"/>
                </a:cubicBez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2691306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0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078707" y="567929"/>
            <a:ext cx="8065293" cy="8065293"/>
          </a:xfrm>
          <a:custGeom>
            <a:avLst/>
            <a:gdLst>
              <a:gd name="connsiteX0" fmla="*/ 2478881 w 4957762"/>
              <a:gd name="connsiteY0" fmla="*/ 0 h 4957762"/>
              <a:gd name="connsiteX1" fmla="*/ 4957762 w 4957762"/>
              <a:gd name="connsiteY1" fmla="*/ 2478881 h 4957762"/>
              <a:gd name="connsiteX2" fmla="*/ 2478881 w 4957762"/>
              <a:gd name="connsiteY2" fmla="*/ 4957762 h 4957762"/>
              <a:gd name="connsiteX3" fmla="*/ 0 w 4957762"/>
              <a:gd name="connsiteY3" fmla="*/ 2478881 h 4957762"/>
              <a:gd name="connsiteX4" fmla="*/ 2478881 w 4957762"/>
              <a:gd name="connsiteY4" fmla="*/ 0 h 4957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7762" h="4957762">
                <a:moveTo>
                  <a:pt x="2478881" y="0"/>
                </a:moveTo>
                <a:cubicBezTo>
                  <a:pt x="3847929" y="0"/>
                  <a:pt x="4957762" y="1109833"/>
                  <a:pt x="4957762" y="2478881"/>
                </a:cubicBezTo>
                <a:cubicBezTo>
                  <a:pt x="4957762" y="3847929"/>
                  <a:pt x="3847929" y="4957762"/>
                  <a:pt x="2478881" y="4957762"/>
                </a:cubicBezTo>
                <a:cubicBezTo>
                  <a:pt x="1109833" y="4957762"/>
                  <a:pt x="0" y="3847929"/>
                  <a:pt x="0" y="2478881"/>
                </a:cubicBezTo>
                <a:cubicBezTo>
                  <a:pt x="0" y="1109833"/>
                  <a:pt x="1109833" y="0"/>
                  <a:pt x="2478881" y="0"/>
                </a:cubicBezTo>
                <a:close/>
              </a:path>
            </a:pathLst>
          </a:custGeom>
        </p:spPr>
        <p:txBody>
          <a:bodyPr rtlCol="0">
            <a:noAutofit/>
          </a:bodyPr>
          <a:lstStyle/>
          <a:p>
            <a:pPr lvl="0"/>
            <a:endParaRPr lang="en-US" noProof="0"/>
          </a:p>
        </p:txBody>
      </p:sp>
    </p:spTree>
    <p:extLst>
      <p:ext uri="{BB962C8B-B14F-4D97-AF65-F5344CB8AC3E}">
        <p14:creationId xmlns:p14="http://schemas.microsoft.com/office/powerpoint/2010/main" val="1992091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EFCBA02C-0BCE-B747-B21A-AA7457176230}"/>
              </a:ext>
            </a:extLst>
          </p:cNvPr>
          <p:cNvSpPr>
            <a:spLocks noGrp="1"/>
          </p:cNvSpPr>
          <p:nvPr>
            <p:ph type="sldNum" sz="quarter" idx="10"/>
          </p:nvPr>
        </p:nvSpPr>
        <p:spPr>
          <a:xfrm>
            <a:off x="17259300" y="466725"/>
            <a:ext cx="514350" cy="547688"/>
          </a:xfrm>
          <a:solidFill>
            <a:schemeClr val="accent1"/>
          </a:solidFill>
        </p:spPr>
        <p:txBody>
          <a:bodyPr/>
          <a:lstStyle>
            <a:lvl1pPr>
              <a:defRPr sz="1500">
                <a:solidFill>
                  <a:schemeClr val="bg1"/>
                </a:solidFill>
              </a:defRPr>
            </a:lvl1pPr>
          </a:lstStyle>
          <a:p>
            <a:fld id="{B8E0565A-11E2-4F42-B072-ED56BF13E034}" type="slidenum">
              <a:rPr lang="en-US" altLang="en-VN"/>
              <a:pPr/>
              <a:t>‹#›</a:t>
            </a:fld>
            <a:endParaRPr lang="en-US" altLang="en-VN"/>
          </a:p>
        </p:txBody>
      </p:sp>
    </p:spTree>
    <p:extLst>
      <p:ext uri="{BB962C8B-B14F-4D97-AF65-F5344CB8AC3E}">
        <p14:creationId xmlns:p14="http://schemas.microsoft.com/office/powerpoint/2010/main" val="3444492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328AC-4442-441F-BAEF-456A4CD0BA3A}"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endParaRPr lang="en-US"/>
          </a:p>
        </p:txBody>
      </p:sp>
      <p:sp>
        <p:nvSpPr>
          <p:cNvPr id="7" name="Oval 6">
            <a:extLst>
              <a:ext uri="{FF2B5EF4-FFF2-40B4-BE49-F238E27FC236}">
                <a16:creationId xmlns:a16="http://schemas.microsoft.com/office/drawing/2014/main" id="{EBFFA5D4-CE82-684E-A9E3-345D31D06D77}"/>
              </a:ext>
            </a:extLst>
          </p:cNvPr>
          <p:cNvSpPr/>
          <p:nvPr userDrawn="1"/>
        </p:nvSpPr>
        <p:spPr>
          <a:xfrm>
            <a:off x="17433925" y="9566275"/>
            <a:ext cx="482600" cy="484188"/>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a:p>
        </p:txBody>
      </p:sp>
      <p:pic>
        <p:nvPicPr>
          <p:cNvPr id="8" name="Picture 2" descr="H:\THUHA\SLIDE\SLIDE-VNPT-MEDIA-NTS\DESIGN\LOGO\thanhvien-01.png">
            <a:extLst>
              <a:ext uri="{FF2B5EF4-FFF2-40B4-BE49-F238E27FC236}">
                <a16:creationId xmlns:a16="http://schemas.microsoft.com/office/drawing/2014/main" id="{B14AF6BA-5D54-1645-A7B2-648F5D9B17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870113" y="9686925"/>
            <a:ext cx="2370137"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0351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t>VNPT - MEDIA THÀNH VIÊN CỦA VNPT</a:t>
            </a:r>
          </a:p>
        </p:txBody>
      </p:sp>
      <p:sp>
        <p:nvSpPr>
          <p:cNvPr id="6" name="Slide Number Placeholder 5"/>
          <p:cNvSpPr>
            <a:spLocks noGrp="1"/>
          </p:cNvSpPr>
          <p:nvPr>
            <p:ph type="sldNum" sz="quarter" idx="12"/>
          </p:nvPr>
        </p:nvSpPr>
        <p:spPr/>
        <p:txBody>
          <a:bodyPr/>
          <a:lstStyle/>
          <a:p>
            <a:fld id="{035615C3-B007-FC41-B70D-ED675F55360F}" type="slidenum">
              <a:rPr lang="en-US" altLang="en-VN" smtClean="0"/>
              <a:pPr/>
              <a:t>‹#›</a:t>
            </a:fld>
            <a:endParaRPr lang="en-US" altLang="en-VN"/>
          </a:p>
        </p:txBody>
      </p:sp>
    </p:spTree>
    <p:extLst>
      <p:ext uri="{BB962C8B-B14F-4D97-AF65-F5344CB8AC3E}">
        <p14:creationId xmlns:p14="http://schemas.microsoft.com/office/powerpoint/2010/main" val="4002262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VNPT - MEDIA THÀNH VIÊN CỦA VNPT</a:t>
            </a:r>
          </a:p>
        </p:txBody>
      </p:sp>
      <p:sp>
        <p:nvSpPr>
          <p:cNvPr id="7" name="Slide Number Placeholder 6"/>
          <p:cNvSpPr>
            <a:spLocks noGrp="1"/>
          </p:cNvSpPr>
          <p:nvPr>
            <p:ph type="sldNum" sz="quarter" idx="12"/>
          </p:nvPr>
        </p:nvSpPr>
        <p:spPr/>
        <p:txBody>
          <a:bodyPr/>
          <a:lstStyle/>
          <a:p>
            <a:fld id="{60CA0C1D-4098-6D46-A95F-EE2F0349225E}" type="slidenum">
              <a:rPr lang="en-US" altLang="en-VN" smtClean="0"/>
              <a:pPr/>
              <a:t>‹#›</a:t>
            </a:fld>
            <a:endParaRPr lang="en-US" altLang="en-VN"/>
          </a:p>
        </p:txBody>
      </p:sp>
    </p:spTree>
    <p:extLst>
      <p:ext uri="{BB962C8B-B14F-4D97-AF65-F5344CB8AC3E}">
        <p14:creationId xmlns:p14="http://schemas.microsoft.com/office/powerpoint/2010/main" val="173679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a:t>VNPT - MEDIA THÀNH VIÊN CỦA VNPT</a:t>
            </a:r>
          </a:p>
        </p:txBody>
      </p:sp>
      <p:sp>
        <p:nvSpPr>
          <p:cNvPr id="9" name="Slide Number Placeholder 8"/>
          <p:cNvSpPr>
            <a:spLocks noGrp="1"/>
          </p:cNvSpPr>
          <p:nvPr>
            <p:ph type="sldNum" sz="quarter" idx="12"/>
          </p:nvPr>
        </p:nvSpPr>
        <p:spPr/>
        <p:txBody>
          <a:bodyPr/>
          <a:lstStyle/>
          <a:p>
            <a:fld id="{5E8840AB-413A-9E41-883A-4EF5613020A8}" type="slidenum">
              <a:rPr lang="en-US" altLang="en-VN" smtClean="0"/>
              <a:pPr/>
              <a:t>‹#›</a:t>
            </a:fld>
            <a:endParaRPr lang="en-US" altLang="en-VN"/>
          </a:p>
        </p:txBody>
      </p:sp>
    </p:spTree>
    <p:extLst>
      <p:ext uri="{BB962C8B-B14F-4D97-AF65-F5344CB8AC3E}">
        <p14:creationId xmlns:p14="http://schemas.microsoft.com/office/powerpoint/2010/main" val="203361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VNPT - MEDIA THÀNH VIÊN CỦA VNPT</a:t>
            </a:r>
          </a:p>
        </p:txBody>
      </p:sp>
      <p:sp>
        <p:nvSpPr>
          <p:cNvPr id="5" name="Slide Number Placeholder 4"/>
          <p:cNvSpPr>
            <a:spLocks noGrp="1"/>
          </p:cNvSpPr>
          <p:nvPr>
            <p:ph type="sldNum" sz="quarter" idx="12"/>
          </p:nvPr>
        </p:nvSpPr>
        <p:spPr/>
        <p:txBody>
          <a:bodyPr/>
          <a:lstStyle/>
          <a:p>
            <a:fld id="{D8BAE632-74AD-EE42-A76B-3DB8C8CE677C}" type="slidenum">
              <a:rPr lang="en-US" altLang="en-VN" smtClean="0"/>
              <a:pPr/>
              <a:t>‹#›</a:t>
            </a:fld>
            <a:endParaRPr lang="en-US" altLang="en-VN"/>
          </a:p>
        </p:txBody>
      </p:sp>
    </p:spTree>
    <p:extLst>
      <p:ext uri="{BB962C8B-B14F-4D97-AF65-F5344CB8AC3E}">
        <p14:creationId xmlns:p14="http://schemas.microsoft.com/office/powerpoint/2010/main" val="285723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a:t>VNPT - MEDIA THÀNH VIÊN CỦA VNPT</a:t>
            </a:r>
          </a:p>
        </p:txBody>
      </p:sp>
      <p:sp>
        <p:nvSpPr>
          <p:cNvPr id="4" name="Slide Number Placeholder 3"/>
          <p:cNvSpPr>
            <a:spLocks noGrp="1"/>
          </p:cNvSpPr>
          <p:nvPr>
            <p:ph type="sldNum" sz="quarter" idx="12"/>
          </p:nvPr>
        </p:nvSpPr>
        <p:spPr/>
        <p:txBody>
          <a:bodyPr/>
          <a:lstStyle/>
          <a:p>
            <a:fld id="{CE8A091F-5148-7749-8CC6-5490B088D3AA}" type="slidenum">
              <a:rPr lang="en-US" altLang="en-VN" smtClean="0"/>
              <a:pPr/>
              <a:t>‹#›</a:t>
            </a:fld>
            <a:endParaRPr lang="en-US" altLang="en-VN"/>
          </a:p>
        </p:txBody>
      </p:sp>
    </p:spTree>
    <p:extLst>
      <p:ext uri="{BB962C8B-B14F-4D97-AF65-F5344CB8AC3E}">
        <p14:creationId xmlns:p14="http://schemas.microsoft.com/office/powerpoint/2010/main" val="3097746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VNPT - MEDIA THÀNH VIÊN CỦA VNPT</a:t>
            </a:r>
          </a:p>
        </p:txBody>
      </p:sp>
      <p:sp>
        <p:nvSpPr>
          <p:cNvPr id="7" name="Slide Number Placeholder 6"/>
          <p:cNvSpPr>
            <a:spLocks noGrp="1"/>
          </p:cNvSpPr>
          <p:nvPr>
            <p:ph type="sldNum" sz="quarter" idx="12"/>
          </p:nvPr>
        </p:nvSpPr>
        <p:spPr/>
        <p:txBody>
          <a:bodyPr/>
          <a:lstStyle/>
          <a:p>
            <a:fld id="{3CF6D39D-1213-2C4C-8E4E-D1E2108299C0}" type="slidenum">
              <a:rPr lang="en-US" altLang="en-VN" smtClean="0"/>
              <a:pPr/>
              <a:t>‹#›</a:t>
            </a:fld>
            <a:endParaRPr lang="en-US" altLang="en-VN"/>
          </a:p>
        </p:txBody>
      </p:sp>
    </p:spTree>
    <p:extLst>
      <p:ext uri="{BB962C8B-B14F-4D97-AF65-F5344CB8AC3E}">
        <p14:creationId xmlns:p14="http://schemas.microsoft.com/office/powerpoint/2010/main" val="2767349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a:t>VNPT - MEDIA THÀNH VIÊN CỦA VNPT</a:t>
            </a:r>
          </a:p>
        </p:txBody>
      </p:sp>
      <p:sp>
        <p:nvSpPr>
          <p:cNvPr id="7" name="Slide Number Placeholder 6"/>
          <p:cNvSpPr>
            <a:spLocks noGrp="1"/>
          </p:cNvSpPr>
          <p:nvPr>
            <p:ph type="sldNum" sz="quarter" idx="12"/>
          </p:nvPr>
        </p:nvSpPr>
        <p:spPr/>
        <p:txBody>
          <a:bodyPr/>
          <a:lstStyle/>
          <a:p>
            <a:fld id="{3D71736A-7AC9-FB49-A9AF-B8AEB76DFB22}" type="slidenum">
              <a:rPr lang="en-US" altLang="en-VN" smtClean="0"/>
              <a:pPr/>
              <a:t>‹#›</a:t>
            </a:fld>
            <a:endParaRPr lang="en-US" altLang="en-VN"/>
          </a:p>
        </p:txBody>
      </p:sp>
    </p:spTree>
    <p:extLst>
      <p:ext uri="{BB962C8B-B14F-4D97-AF65-F5344CB8AC3E}">
        <p14:creationId xmlns:p14="http://schemas.microsoft.com/office/powerpoint/2010/main" val="3749042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a:defRPr/>
            </a:pPr>
            <a:r>
              <a:rPr lang="en-US"/>
              <a:t>VNPT - MEDIA THÀNH VIÊN CỦA VNPT</a:t>
            </a: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09139765-D900-3E43-9EBB-7FEE8D739B24}" type="slidenum">
              <a:rPr lang="en-US" altLang="en-VN" smtClean="0"/>
              <a:pPr/>
              <a:t>‹#›</a:t>
            </a:fld>
            <a:endParaRPr lang="en-US" altLang="en-VN"/>
          </a:p>
        </p:txBody>
      </p:sp>
    </p:spTree>
    <p:extLst>
      <p:ext uri="{BB962C8B-B14F-4D97-AF65-F5344CB8AC3E}">
        <p14:creationId xmlns:p14="http://schemas.microsoft.com/office/powerpoint/2010/main" val="2663080820"/>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44" r:id="rId12"/>
    <p:sldLayoutId id="2147483745" r:id="rId13"/>
    <p:sldLayoutId id="2147483746" r:id="rId14"/>
    <p:sldLayoutId id="2147483747" r:id="rId15"/>
  </p:sldLayoutIdLst>
  <p:hf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01. </a:t>
            </a:r>
            <a:r>
              <a:rPr lang="en-US" sz="17600" b="1" dirty="0" err="1">
                <a:solidFill>
                  <a:schemeClr val="accent6">
                    <a:lumMod val="75000"/>
                  </a:schemeClr>
                </a:solidFill>
                <a:latin typeface="Arial" panose="020B0604020202020204" pitchFamily="34" charset="0"/>
                <a:cs typeface="Arial" panose="020B0604020202020204" pitchFamily="34" charset="0"/>
              </a:rPr>
              <a:t>Thông</a:t>
            </a:r>
            <a:r>
              <a:rPr lang="en-US" sz="17600" b="1" dirty="0">
                <a:solidFill>
                  <a:schemeClr val="accent6">
                    <a:lumMod val="75000"/>
                  </a:schemeClr>
                </a:solidFill>
                <a:latin typeface="Arial" panose="020B0604020202020204" pitchFamily="34" charset="0"/>
                <a:cs typeface="Arial" panose="020B0604020202020204" pitchFamily="34" charset="0"/>
              </a:rPr>
              <a:t> tin </a:t>
            </a:r>
            <a:r>
              <a:rPr lang="en-US" sz="17600" b="1" dirty="0" err="1">
                <a:solidFill>
                  <a:schemeClr val="accent6">
                    <a:lumMod val="75000"/>
                  </a:schemeClr>
                </a:solidFill>
                <a:latin typeface="Arial" panose="020B0604020202020204" pitchFamily="34" charset="0"/>
                <a:cs typeface="Arial" panose="020B0604020202020204" pitchFamily="34" charset="0"/>
              </a:rPr>
              <a:t>chung</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về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endParaRPr lang="en-US" sz="17600" b="1" dirty="0">
              <a:solidFill>
                <a:schemeClr val="accent6">
                  <a:lumMod val="75000"/>
                </a:schemeClr>
              </a:solidFill>
              <a:latin typeface="Arial" panose="020B0604020202020204" pitchFamily="34" charset="0"/>
              <a:cs typeface="Arial" panose="020B0604020202020204" pitchFamily="34" charset="0"/>
            </a:endParaRP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0</a:t>
            </a:fld>
            <a:endParaRPr lang="en-US" sz="1400" dirty="0">
              <a:solidFill>
                <a:prstClr val="black">
                  <a:tint val="75000"/>
                </a:prstClr>
              </a:solidFill>
              <a:latin typeface="Arial" pitchFamily="34" charset="0"/>
              <a:cs typeface="Arial" pitchFamily="34" charset="0"/>
            </a:endParaRPr>
          </a:p>
        </p:txBody>
      </p:sp>
      <p:sp>
        <p:nvSpPr>
          <p:cNvPr id="15" name="Google Shape;149;p19"/>
          <p:cNvSpPr txBox="1"/>
          <p:nvPr/>
        </p:nvSpPr>
        <p:spPr>
          <a:xfrm>
            <a:off x="1281512" y="1380457"/>
            <a:ext cx="295665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panose="020B0604020202020204" charset="0"/>
                <a:ea typeface="Roboto" panose="020B0604020202020204" charset="0"/>
                <a:cs typeface="Arial" panose="020B0604020202020204" pitchFamily="34" charset="0"/>
                <a:sym typeface="Roboto"/>
              </a:rPr>
              <a:t>Tên đề tài</a:t>
            </a:r>
            <a:endParaRPr sz="3200" b="1" dirty="0">
              <a:solidFill>
                <a:srgbClr val="38761D"/>
              </a:solidFill>
              <a:latin typeface="Roboto" panose="020B0604020202020204" charset="0"/>
              <a:ea typeface="Roboto" panose="020B0604020202020204" charset="0"/>
              <a:cs typeface="Arial" panose="020B0604020202020204" pitchFamily="34" charset="0"/>
              <a:sym typeface="Roboto"/>
            </a:endParaRPr>
          </a:p>
        </p:txBody>
      </p:sp>
      <p:sp>
        <p:nvSpPr>
          <p:cNvPr id="16" name="Google Shape;150;p19"/>
          <p:cNvSpPr/>
          <p:nvPr/>
        </p:nvSpPr>
        <p:spPr>
          <a:xfrm>
            <a:off x="1281514" y="2176776"/>
            <a:ext cx="15785782" cy="1410305"/>
          </a:xfrm>
          <a:prstGeom prst="flowChartAlternateProcess">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lvl="0"/>
            <a:r>
              <a:rPr lang="en-US" sz="3200">
                <a:solidFill>
                  <a:srgbClr val="666666"/>
                </a:solidFill>
                <a:latin typeface="Roboto" panose="020B0604020202020204" charset="0"/>
                <a:ea typeface="Roboto" panose="020B0604020202020204" charset="0"/>
                <a:cs typeface="Arial" panose="020B0604020202020204" pitchFamily="34" charset="0"/>
                <a:sym typeface="Roboto"/>
              </a:rPr>
              <a:t>Nghiên cứu ứng dụng công nghệ trí tuệ nhân tạo (AI) trích xuất siêu dữ liệu (metadata) để xây dựng hệ thống tìm kiếm cho dịch vụ MyTV.</a:t>
            </a:r>
            <a:endParaRPr sz="3200" dirty="0">
              <a:solidFill>
                <a:srgbClr val="666666"/>
              </a:solidFill>
              <a:latin typeface="Roboto" panose="020B0604020202020204" charset="0"/>
              <a:ea typeface="Roboto" panose="020B0604020202020204" charset="0"/>
              <a:cs typeface="Arial" panose="020B0604020202020204" pitchFamily="34" charset="0"/>
              <a:sym typeface="Roboto"/>
            </a:endParaRPr>
          </a:p>
        </p:txBody>
      </p:sp>
      <p:sp>
        <p:nvSpPr>
          <p:cNvPr id="17" name="Google Shape;151;p19"/>
          <p:cNvSpPr txBox="1"/>
          <p:nvPr/>
        </p:nvSpPr>
        <p:spPr>
          <a:xfrm>
            <a:off x="1281512" y="3834203"/>
            <a:ext cx="7071916"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panose="020B0604020202020204" charset="0"/>
                <a:ea typeface="Roboto" panose="020B0604020202020204" charset="0"/>
                <a:cs typeface="Arial" panose="020B0604020202020204" pitchFamily="34" charset="0"/>
                <a:sym typeface="Roboto"/>
              </a:rPr>
              <a:t>Thời gian thực hiện</a:t>
            </a:r>
            <a:endParaRPr sz="3200" b="1" dirty="0">
              <a:solidFill>
                <a:srgbClr val="38761D"/>
              </a:solidFill>
              <a:latin typeface="Roboto" panose="020B0604020202020204" charset="0"/>
              <a:ea typeface="Roboto" panose="020B0604020202020204" charset="0"/>
              <a:cs typeface="Arial" panose="020B0604020202020204" pitchFamily="34" charset="0"/>
              <a:sym typeface="Roboto"/>
            </a:endParaRPr>
          </a:p>
        </p:txBody>
      </p:sp>
      <p:sp>
        <p:nvSpPr>
          <p:cNvPr id="18" name="Google Shape;152;p19"/>
          <p:cNvSpPr/>
          <p:nvPr/>
        </p:nvSpPr>
        <p:spPr>
          <a:xfrm>
            <a:off x="1281512" y="4762953"/>
            <a:ext cx="7071917" cy="1294996"/>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0"/>
              </a:spcAft>
              <a:buNone/>
            </a:pPr>
            <a:r>
              <a:rPr lang="en-US" sz="2800">
                <a:solidFill>
                  <a:srgbClr val="666666"/>
                </a:solidFill>
                <a:latin typeface="Roboto" panose="020B0604020202020204" charset="0"/>
                <a:ea typeface="Roboto" panose="020B0604020202020204" charset="0"/>
                <a:cs typeface="Arial" panose="020B0604020202020204" pitchFamily="34" charset="0"/>
                <a:sym typeface="Roboto"/>
              </a:rPr>
              <a:t>09</a:t>
            </a:r>
            <a:r>
              <a:rPr lang="vi" sz="2800">
                <a:solidFill>
                  <a:srgbClr val="666666"/>
                </a:solidFill>
                <a:latin typeface="Roboto" panose="020B0604020202020204" charset="0"/>
                <a:ea typeface="Roboto" panose="020B0604020202020204" charset="0"/>
                <a:cs typeface="Arial" panose="020B0604020202020204" pitchFamily="34" charset="0"/>
                <a:sym typeface="Roboto"/>
              </a:rPr>
              <a:t> </a:t>
            </a:r>
            <a:r>
              <a:rPr lang="vi" sz="2800" dirty="0">
                <a:solidFill>
                  <a:srgbClr val="666666"/>
                </a:solidFill>
                <a:latin typeface="Roboto" panose="020B0604020202020204" charset="0"/>
                <a:ea typeface="Roboto" panose="020B0604020202020204" charset="0"/>
                <a:cs typeface="Arial" panose="020B0604020202020204" pitchFamily="34" charset="0"/>
                <a:sym typeface="Roboto"/>
              </a:rPr>
              <a:t>tháng</a:t>
            </a:r>
            <a:endParaRPr sz="2800" dirty="0">
              <a:solidFill>
                <a:srgbClr val="666666"/>
              </a:solidFill>
              <a:latin typeface="Roboto" panose="020B0604020202020204" charset="0"/>
              <a:ea typeface="Roboto" panose="020B0604020202020204" charset="0"/>
              <a:cs typeface="Arial" panose="020B0604020202020204" pitchFamily="34" charset="0"/>
              <a:sym typeface="Roboto"/>
            </a:endParaRPr>
          </a:p>
          <a:p>
            <a:pPr marL="0" marR="0" lvl="0" indent="0" algn="l" rtl="0">
              <a:lnSpc>
                <a:spcPct val="100000"/>
              </a:lnSpc>
              <a:spcBef>
                <a:spcPts val="300"/>
              </a:spcBef>
              <a:spcAft>
                <a:spcPts val="0"/>
              </a:spcAft>
              <a:buNone/>
            </a:pPr>
            <a:r>
              <a:rPr lang="vi" sz="2800" dirty="0">
                <a:solidFill>
                  <a:srgbClr val="666666"/>
                </a:solidFill>
                <a:latin typeface="Roboto" panose="020B0604020202020204" charset="0"/>
                <a:ea typeface="Roboto" panose="020B0604020202020204" charset="0"/>
                <a:cs typeface="Arial" panose="020B0604020202020204" pitchFamily="34" charset="0"/>
                <a:sym typeface="Roboto"/>
              </a:rPr>
              <a:t>(Từ </a:t>
            </a:r>
            <a:r>
              <a:rPr lang="vi" sz="2800">
                <a:solidFill>
                  <a:srgbClr val="666666"/>
                </a:solidFill>
                <a:latin typeface="Roboto" panose="020B0604020202020204" charset="0"/>
                <a:ea typeface="Roboto" panose="020B0604020202020204" charset="0"/>
                <a:cs typeface="Arial" panose="020B0604020202020204" pitchFamily="34" charset="0"/>
                <a:sym typeface="Roboto"/>
              </a:rPr>
              <a:t>tháng </a:t>
            </a:r>
            <a:r>
              <a:rPr lang="en-US" sz="2800">
                <a:solidFill>
                  <a:srgbClr val="666666"/>
                </a:solidFill>
                <a:latin typeface="Roboto" panose="020B0604020202020204" charset="0"/>
                <a:ea typeface="Roboto" panose="020B0604020202020204" charset="0"/>
                <a:cs typeface="Arial" panose="020B0604020202020204" pitchFamily="34" charset="0"/>
                <a:sym typeface="Roboto"/>
              </a:rPr>
              <a:t>09</a:t>
            </a:r>
            <a:r>
              <a:rPr lang="vi" sz="2800">
                <a:solidFill>
                  <a:srgbClr val="666666"/>
                </a:solidFill>
                <a:latin typeface="Roboto" panose="020B0604020202020204" charset="0"/>
                <a:ea typeface="Roboto" panose="020B0604020202020204" charset="0"/>
                <a:cs typeface="Arial" panose="020B0604020202020204" pitchFamily="34" charset="0"/>
                <a:sym typeface="Roboto"/>
              </a:rPr>
              <a:t>/2021 </a:t>
            </a:r>
            <a:r>
              <a:rPr lang="vi" sz="2800" dirty="0">
                <a:solidFill>
                  <a:srgbClr val="666666"/>
                </a:solidFill>
                <a:latin typeface="Roboto" panose="020B0604020202020204" charset="0"/>
                <a:ea typeface="Roboto" panose="020B0604020202020204" charset="0"/>
                <a:cs typeface="Arial" panose="020B0604020202020204" pitchFamily="34" charset="0"/>
                <a:sym typeface="Roboto"/>
              </a:rPr>
              <a:t>đến </a:t>
            </a:r>
            <a:r>
              <a:rPr lang="vi" sz="2800">
                <a:solidFill>
                  <a:srgbClr val="666666"/>
                </a:solidFill>
                <a:latin typeface="Roboto" panose="020B0604020202020204" charset="0"/>
                <a:ea typeface="Roboto" panose="020B0604020202020204" charset="0"/>
                <a:cs typeface="Arial" panose="020B0604020202020204" pitchFamily="34" charset="0"/>
                <a:sym typeface="Roboto"/>
              </a:rPr>
              <a:t>tháng </a:t>
            </a:r>
            <a:r>
              <a:rPr lang="en-US" sz="2800">
                <a:solidFill>
                  <a:srgbClr val="666666"/>
                </a:solidFill>
                <a:latin typeface="Roboto" panose="020B0604020202020204" charset="0"/>
                <a:ea typeface="Roboto" panose="020B0604020202020204" charset="0"/>
                <a:cs typeface="Arial" panose="020B0604020202020204" pitchFamily="34" charset="0"/>
                <a:sym typeface="Roboto"/>
              </a:rPr>
              <a:t>05</a:t>
            </a:r>
            <a:r>
              <a:rPr lang="vi" sz="2800">
                <a:solidFill>
                  <a:srgbClr val="666666"/>
                </a:solidFill>
                <a:latin typeface="Roboto" panose="020B0604020202020204" charset="0"/>
                <a:ea typeface="Roboto" panose="020B0604020202020204" charset="0"/>
                <a:cs typeface="Arial" panose="020B0604020202020204" pitchFamily="34" charset="0"/>
                <a:sym typeface="Roboto"/>
              </a:rPr>
              <a:t>/2022</a:t>
            </a:r>
            <a:r>
              <a:rPr lang="vi" sz="2800" dirty="0">
                <a:solidFill>
                  <a:srgbClr val="666666"/>
                </a:solidFill>
                <a:latin typeface="Roboto" panose="020B0604020202020204" charset="0"/>
                <a:ea typeface="Roboto" panose="020B0604020202020204" charset="0"/>
                <a:cs typeface="Arial" panose="020B0604020202020204" pitchFamily="34" charset="0"/>
                <a:sym typeface="Roboto"/>
              </a:rPr>
              <a:t>)</a:t>
            </a:r>
            <a:endParaRPr sz="2800" dirty="0">
              <a:solidFill>
                <a:srgbClr val="666666"/>
              </a:solidFill>
              <a:latin typeface="Roboto" panose="020B0604020202020204" charset="0"/>
              <a:ea typeface="Roboto" panose="020B0604020202020204" charset="0"/>
              <a:cs typeface="Arial" panose="020B0604020202020204" pitchFamily="34" charset="0"/>
              <a:sym typeface="Roboto"/>
            </a:endParaRPr>
          </a:p>
        </p:txBody>
      </p:sp>
      <p:sp>
        <p:nvSpPr>
          <p:cNvPr id="19" name="Google Shape;153;p19"/>
          <p:cNvSpPr txBox="1"/>
          <p:nvPr/>
        </p:nvSpPr>
        <p:spPr>
          <a:xfrm>
            <a:off x="9934578" y="3878219"/>
            <a:ext cx="713271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panose="020B0604020202020204" charset="0"/>
                <a:ea typeface="Roboto" panose="020B0604020202020204" charset="0"/>
                <a:cs typeface="Arial" panose="020B0604020202020204" pitchFamily="34" charset="0"/>
                <a:sym typeface="Roboto"/>
              </a:rPr>
              <a:t>Cấp quản lý</a:t>
            </a:r>
            <a:endParaRPr sz="3200" b="1" dirty="0">
              <a:solidFill>
                <a:srgbClr val="38761D"/>
              </a:solidFill>
              <a:latin typeface="Roboto" panose="020B0604020202020204" charset="0"/>
              <a:ea typeface="Roboto" panose="020B0604020202020204" charset="0"/>
              <a:cs typeface="Arial" panose="020B0604020202020204" pitchFamily="34" charset="0"/>
              <a:sym typeface="Roboto"/>
            </a:endParaRPr>
          </a:p>
        </p:txBody>
      </p:sp>
      <p:sp>
        <p:nvSpPr>
          <p:cNvPr id="20" name="Google Shape;154;p19"/>
          <p:cNvSpPr/>
          <p:nvPr/>
        </p:nvSpPr>
        <p:spPr>
          <a:xfrm>
            <a:off x="9935954" y="4762953"/>
            <a:ext cx="7131341" cy="1294996"/>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300"/>
              </a:spcAft>
              <a:buNone/>
            </a:pPr>
            <a:r>
              <a:rPr lang="vi" sz="3200" dirty="0">
                <a:solidFill>
                  <a:srgbClr val="666666"/>
                </a:solidFill>
                <a:latin typeface="Roboto" panose="020B0604020202020204" charset="0"/>
                <a:ea typeface="Roboto" panose="020B0604020202020204" charset="0"/>
                <a:cs typeface="Arial" panose="020B0604020202020204" pitchFamily="34" charset="0"/>
                <a:sym typeface="Roboto"/>
              </a:rPr>
              <a:t>Tổng công ty</a:t>
            </a:r>
            <a:endParaRPr sz="3200" dirty="0">
              <a:solidFill>
                <a:srgbClr val="666666"/>
              </a:solidFill>
              <a:latin typeface="Roboto" panose="020B0604020202020204" charset="0"/>
              <a:ea typeface="Roboto" panose="020B0604020202020204" charset="0"/>
              <a:cs typeface="Arial" panose="020B0604020202020204" pitchFamily="34" charset="0"/>
              <a:sym typeface="Roboto"/>
            </a:endParaRPr>
          </a:p>
        </p:txBody>
      </p:sp>
      <p:sp>
        <p:nvSpPr>
          <p:cNvPr id="21" name="Google Shape;155;p19"/>
          <p:cNvSpPr txBox="1"/>
          <p:nvPr/>
        </p:nvSpPr>
        <p:spPr>
          <a:xfrm>
            <a:off x="1281512" y="6361381"/>
            <a:ext cx="1509433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panose="020B0604020202020204" charset="0"/>
                <a:ea typeface="Roboto" panose="020B0604020202020204" charset="0"/>
                <a:cs typeface="Arial" panose="020B0604020202020204" pitchFamily="34" charset="0"/>
                <a:sym typeface="Roboto"/>
              </a:rPr>
              <a:t>Tổng kinh phí thực hiện</a:t>
            </a:r>
            <a:endParaRPr sz="3200" b="1" dirty="0">
              <a:solidFill>
                <a:srgbClr val="38761D"/>
              </a:solidFill>
              <a:latin typeface="Roboto" panose="020B0604020202020204" charset="0"/>
              <a:ea typeface="Roboto" panose="020B0604020202020204" charset="0"/>
              <a:cs typeface="Arial" panose="020B0604020202020204" pitchFamily="34" charset="0"/>
              <a:sym typeface="Roboto"/>
            </a:endParaRPr>
          </a:p>
        </p:txBody>
      </p:sp>
      <p:sp>
        <p:nvSpPr>
          <p:cNvPr id="22" name="Google Shape;156;p19"/>
          <p:cNvSpPr/>
          <p:nvPr/>
        </p:nvSpPr>
        <p:spPr>
          <a:xfrm>
            <a:off x="1281514" y="7431307"/>
            <a:ext cx="15785782" cy="1211753"/>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200">
                <a:solidFill>
                  <a:srgbClr val="666666"/>
                </a:solidFill>
                <a:latin typeface="Roboto" panose="020B0604020202020204" charset="0"/>
                <a:ea typeface="Roboto" panose="020B0604020202020204" charset="0"/>
                <a:cs typeface="Arial" panose="020B0604020202020204" pitchFamily="34" charset="0"/>
                <a:sym typeface="Roboto"/>
              </a:rPr>
              <a:t>637,79</a:t>
            </a:r>
            <a:r>
              <a:rPr lang="vi" sz="3200">
                <a:solidFill>
                  <a:srgbClr val="666666"/>
                </a:solidFill>
                <a:latin typeface="Roboto" panose="020B0604020202020204" charset="0"/>
                <a:ea typeface="Roboto" panose="020B0604020202020204" charset="0"/>
                <a:cs typeface="Arial" panose="020B0604020202020204" pitchFamily="34" charset="0"/>
                <a:sym typeface="Roboto"/>
              </a:rPr>
              <a:t> </a:t>
            </a:r>
            <a:r>
              <a:rPr lang="vi" sz="3200" dirty="0">
                <a:solidFill>
                  <a:srgbClr val="666666"/>
                </a:solidFill>
                <a:latin typeface="Roboto" panose="020B0604020202020204" charset="0"/>
                <a:ea typeface="Roboto" panose="020B0604020202020204" charset="0"/>
                <a:cs typeface="Arial" panose="020B0604020202020204" pitchFamily="34" charset="0"/>
                <a:sym typeface="Roboto"/>
              </a:rPr>
              <a:t>triệu đồng từ Quỹ phát triển KH&amp;CN của Tổng công ty</a:t>
            </a:r>
            <a:endParaRPr sz="3200" dirty="0">
              <a:solidFill>
                <a:srgbClr val="666666"/>
              </a:solidFill>
              <a:latin typeface="Roboto" panose="020B0604020202020204" charset="0"/>
              <a:ea typeface="Roboto" panose="020B0604020202020204" charset="0"/>
              <a:cs typeface="Arial" panose="020B0604020202020204" pitchFamily="34" charset="0"/>
              <a:sym typeface="Roboto"/>
            </a:endParaRPr>
          </a:p>
        </p:txBody>
      </p:sp>
    </p:spTree>
    <p:extLst>
      <p:ext uri="{BB962C8B-B14F-4D97-AF65-F5344CB8AC3E}">
        <p14:creationId xmlns:p14="http://schemas.microsoft.com/office/powerpoint/2010/main" val="109543048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01. </a:t>
            </a:r>
            <a:r>
              <a:rPr lang="en-US" sz="17600" b="1" dirty="0" err="1">
                <a:solidFill>
                  <a:schemeClr val="accent6">
                    <a:lumMod val="75000"/>
                  </a:schemeClr>
                </a:solidFill>
                <a:latin typeface="Arial" panose="020B0604020202020204" pitchFamily="34" charset="0"/>
                <a:cs typeface="Arial" panose="020B0604020202020204" pitchFamily="34" charset="0"/>
              </a:rPr>
              <a:t>Thông</a:t>
            </a:r>
            <a:r>
              <a:rPr lang="en-US" sz="17600" b="1" dirty="0">
                <a:solidFill>
                  <a:schemeClr val="accent6">
                    <a:lumMod val="75000"/>
                  </a:schemeClr>
                </a:solidFill>
                <a:latin typeface="Arial" panose="020B0604020202020204" pitchFamily="34" charset="0"/>
                <a:cs typeface="Arial" panose="020B0604020202020204" pitchFamily="34" charset="0"/>
              </a:rPr>
              <a:t> tin </a:t>
            </a:r>
            <a:r>
              <a:rPr lang="en-US" sz="17600" b="1" dirty="0" err="1">
                <a:solidFill>
                  <a:schemeClr val="accent6">
                    <a:lumMod val="75000"/>
                  </a:schemeClr>
                </a:solidFill>
                <a:latin typeface="Arial" panose="020B0604020202020204" pitchFamily="34" charset="0"/>
                <a:cs typeface="Arial" panose="020B0604020202020204" pitchFamily="34" charset="0"/>
              </a:rPr>
              <a:t>chung</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về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endParaRPr lang="en-US" sz="17600" b="1" dirty="0">
              <a:solidFill>
                <a:schemeClr val="accent6">
                  <a:lumMod val="75000"/>
                </a:schemeClr>
              </a:solidFill>
              <a:latin typeface="Arial" panose="020B0604020202020204" pitchFamily="34" charset="0"/>
              <a:cs typeface="Arial" panose="020B0604020202020204" pitchFamily="34" charset="0"/>
            </a:endParaRP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1</a:t>
            </a:fld>
            <a:endParaRPr lang="en-US" sz="1400" dirty="0">
              <a:solidFill>
                <a:prstClr val="black">
                  <a:tint val="75000"/>
                </a:prstClr>
              </a:solidFill>
              <a:latin typeface="Arial" pitchFamily="34" charset="0"/>
              <a:cs typeface="Arial" pitchFamily="34" charset="0"/>
            </a:endParaRPr>
          </a:p>
        </p:txBody>
      </p:sp>
      <p:sp>
        <p:nvSpPr>
          <p:cNvPr id="30" name="Google Shape;167;p20"/>
          <p:cNvSpPr/>
          <p:nvPr/>
        </p:nvSpPr>
        <p:spPr>
          <a:xfrm>
            <a:off x="1281514" y="2905994"/>
            <a:ext cx="15785782" cy="933393"/>
          </a:xfrm>
          <a:prstGeom prst="flowChartAlternateProcess">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3200" dirty="0">
                <a:solidFill>
                  <a:srgbClr val="666666"/>
                </a:solidFill>
                <a:latin typeface="Roboto"/>
                <a:ea typeface="Roboto"/>
                <a:cs typeface="Roboto"/>
                <a:sym typeface="Roboto"/>
              </a:rPr>
              <a:t>Khoán đến sản phẩm cuối cùng</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sử</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dụng</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trên</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môi</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trường</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thử</a:t>
            </a:r>
            <a:r>
              <a:rPr lang="en-US" sz="3200" dirty="0">
                <a:solidFill>
                  <a:srgbClr val="666666"/>
                </a:solidFill>
                <a:latin typeface="Roboto"/>
                <a:ea typeface="Roboto"/>
                <a:cs typeface="Roboto"/>
                <a:sym typeface="Roboto"/>
              </a:rPr>
              <a:t> </a:t>
            </a:r>
            <a:r>
              <a:rPr lang="en-US" sz="3200" dirty="0" err="1">
                <a:solidFill>
                  <a:srgbClr val="666666"/>
                </a:solidFill>
                <a:latin typeface="Roboto"/>
                <a:ea typeface="Roboto"/>
                <a:cs typeface="Roboto"/>
                <a:sym typeface="Roboto"/>
              </a:rPr>
              <a:t>nghiệm</a:t>
            </a:r>
            <a:r>
              <a:rPr lang="en-US" sz="3200" dirty="0">
                <a:solidFill>
                  <a:srgbClr val="666666"/>
                </a:solidFill>
                <a:latin typeface="Roboto"/>
                <a:ea typeface="Roboto"/>
                <a:cs typeface="Roboto"/>
                <a:sym typeface="Roboto"/>
              </a:rPr>
              <a:t>.</a:t>
            </a:r>
            <a:endParaRPr sz="3200" dirty="0">
              <a:solidFill>
                <a:srgbClr val="666666"/>
              </a:solidFill>
              <a:latin typeface="Roboto"/>
              <a:ea typeface="Roboto"/>
              <a:cs typeface="Roboto"/>
              <a:sym typeface="Roboto"/>
            </a:endParaRPr>
          </a:p>
        </p:txBody>
      </p:sp>
      <p:sp>
        <p:nvSpPr>
          <p:cNvPr id="31" name="Google Shape;168;p20"/>
          <p:cNvSpPr txBox="1"/>
          <p:nvPr/>
        </p:nvSpPr>
        <p:spPr>
          <a:xfrm>
            <a:off x="1281514" y="4352873"/>
            <a:ext cx="7071914"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a:ea typeface="Roboto"/>
                <a:cs typeface="Roboto"/>
                <a:sym typeface="Roboto"/>
              </a:rPr>
              <a:t>Thuộc chương trình</a:t>
            </a:r>
            <a:endParaRPr sz="3200" b="1" dirty="0">
              <a:solidFill>
                <a:srgbClr val="38761D"/>
              </a:solidFill>
              <a:latin typeface="Roboto"/>
              <a:ea typeface="Roboto"/>
              <a:cs typeface="Roboto"/>
              <a:sym typeface="Roboto"/>
            </a:endParaRPr>
          </a:p>
        </p:txBody>
      </p:sp>
      <p:sp>
        <p:nvSpPr>
          <p:cNvPr id="32" name="Google Shape;169;p20"/>
          <p:cNvSpPr/>
          <p:nvPr/>
        </p:nvSpPr>
        <p:spPr>
          <a:xfrm>
            <a:off x="1281514" y="5330715"/>
            <a:ext cx="7071914" cy="778500"/>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300"/>
              </a:spcAft>
              <a:buNone/>
            </a:pPr>
            <a:r>
              <a:rPr lang="vi" sz="3200" dirty="0">
                <a:solidFill>
                  <a:srgbClr val="666666"/>
                </a:solidFill>
                <a:latin typeface="Roboto"/>
                <a:ea typeface="Roboto"/>
                <a:cs typeface="Roboto"/>
                <a:sym typeface="Roboto"/>
              </a:rPr>
              <a:t>Khác</a:t>
            </a:r>
            <a:endParaRPr sz="3200" dirty="0">
              <a:solidFill>
                <a:srgbClr val="666666"/>
              </a:solidFill>
              <a:latin typeface="Roboto"/>
              <a:ea typeface="Roboto"/>
              <a:cs typeface="Roboto"/>
              <a:sym typeface="Roboto"/>
            </a:endParaRPr>
          </a:p>
        </p:txBody>
      </p:sp>
      <p:sp>
        <p:nvSpPr>
          <p:cNvPr id="33" name="Google Shape;170;p20"/>
          <p:cNvSpPr txBox="1"/>
          <p:nvPr/>
        </p:nvSpPr>
        <p:spPr>
          <a:xfrm>
            <a:off x="9934578" y="4352873"/>
            <a:ext cx="713271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a:ea typeface="Roboto"/>
                <a:cs typeface="Roboto"/>
                <a:sym typeface="Roboto"/>
              </a:rPr>
              <a:t>Lĩnh vực khoa học</a:t>
            </a:r>
            <a:endParaRPr sz="3200" b="1" dirty="0">
              <a:solidFill>
                <a:srgbClr val="38761D"/>
              </a:solidFill>
              <a:latin typeface="Roboto"/>
              <a:ea typeface="Roboto"/>
              <a:cs typeface="Roboto"/>
              <a:sym typeface="Roboto"/>
            </a:endParaRPr>
          </a:p>
        </p:txBody>
      </p:sp>
      <p:sp>
        <p:nvSpPr>
          <p:cNvPr id="34" name="Google Shape;171;p20"/>
          <p:cNvSpPr/>
          <p:nvPr/>
        </p:nvSpPr>
        <p:spPr>
          <a:xfrm>
            <a:off x="9934578" y="5330715"/>
            <a:ext cx="7132717" cy="778500"/>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300"/>
              </a:spcBef>
              <a:spcAft>
                <a:spcPts val="300"/>
              </a:spcAft>
              <a:buNone/>
            </a:pPr>
            <a:r>
              <a:rPr lang="vi" sz="3200" dirty="0">
                <a:solidFill>
                  <a:srgbClr val="666666"/>
                </a:solidFill>
                <a:latin typeface="Roboto"/>
                <a:ea typeface="Roboto"/>
                <a:cs typeface="Roboto"/>
                <a:sym typeface="Roboto"/>
              </a:rPr>
              <a:t>Kỹ thuật và công nghệ</a:t>
            </a:r>
            <a:endParaRPr sz="3200" dirty="0">
              <a:solidFill>
                <a:srgbClr val="666666"/>
              </a:solidFill>
              <a:latin typeface="Roboto"/>
              <a:ea typeface="Roboto"/>
              <a:cs typeface="Roboto"/>
              <a:sym typeface="Roboto"/>
            </a:endParaRPr>
          </a:p>
        </p:txBody>
      </p:sp>
      <p:sp>
        <p:nvSpPr>
          <p:cNvPr id="35" name="Google Shape;172;p20"/>
          <p:cNvSpPr txBox="1"/>
          <p:nvPr/>
        </p:nvSpPr>
        <p:spPr>
          <a:xfrm>
            <a:off x="1281513" y="6836267"/>
            <a:ext cx="7071915"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a:ea typeface="Roboto"/>
                <a:cs typeface="Roboto"/>
                <a:sym typeface="Roboto"/>
              </a:rPr>
              <a:t>Chủ nhiệm đề tài</a:t>
            </a:r>
            <a:endParaRPr sz="3200" b="1" dirty="0">
              <a:solidFill>
                <a:srgbClr val="38761D"/>
              </a:solidFill>
              <a:latin typeface="Roboto"/>
              <a:ea typeface="Roboto"/>
              <a:cs typeface="Roboto"/>
              <a:sym typeface="Roboto"/>
            </a:endParaRPr>
          </a:p>
        </p:txBody>
      </p:sp>
      <p:sp>
        <p:nvSpPr>
          <p:cNvPr id="38" name="Google Shape;173;p20"/>
          <p:cNvSpPr/>
          <p:nvPr/>
        </p:nvSpPr>
        <p:spPr>
          <a:xfrm>
            <a:off x="1281513" y="7880410"/>
            <a:ext cx="15785781" cy="778500"/>
          </a:xfrm>
          <a:prstGeom prst="flowChartAlternateProcess">
            <a:avLst/>
          </a:prstGeom>
          <a:solidFill>
            <a:srgbClr val="FFFFFF"/>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a:solidFill>
                  <a:srgbClr val="434343"/>
                </a:solidFill>
                <a:latin typeface="Roboto"/>
                <a:ea typeface="Roboto"/>
                <a:cs typeface="Roboto"/>
                <a:sym typeface="Roboto"/>
              </a:rPr>
              <a:t>Nguyễn Ngọc Tuân </a:t>
            </a:r>
            <a:r>
              <a:rPr lang="vi" sz="3200">
                <a:solidFill>
                  <a:srgbClr val="666666"/>
                </a:solidFill>
                <a:latin typeface="Roboto"/>
                <a:ea typeface="Roboto"/>
                <a:cs typeface="Roboto"/>
                <a:sym typeface="Roboto"/>
              </a:rPr>
              <a:t>trình độ </a:t>
            </a:r>
            <a:r>
              <a:rPr lang="en-US" sz="3200">
                <a:solidFill>
                  <a:srgbClr val="666666"/>
                </a:solidFill>
                <a:latin typeface="Roboto"/>
                <a:ea typeface="Roboto"/>
                <a:cs typeface="Roboto"/>
                <a:sym typeface="Roboto"/>
              </a:rPr>
              <a:t>Kỹ sư</a:t>
            </a:r>
            <a:r>
              <a:rPr lang="vi" sz="3200">
                <a:solidFill>
                  <a:srgbClr val="666666"/>
                </a:solidFill>
                <a:latin typeface="Roboto"/>
                <a:ea typeface="Roboto"/>
                <a:cs typeface="Roboto"/>
                <a:sym typeface="Roboto"/>
              </a:rPr>
              <a:t>, </a:t>
            </a:r>
            <a:r>
              <a:rPr lang="vi" sz="3200" dirty="0">
                <a:solidFill>
                  <a:srgbClr val="666666"/>
                </a:solidFill>
                <a:latin typeface="Roboto"/>
                <a:ea typeface="Roboto"/>
                <a:cs typeface="Roboto"/>
                <a:sym typeface="Roboto"/>
              </a:rPr>
              <a:t>Công tác tại Công ty VNPT </a:t>
            </a:r>
            <a:r>
              <a:rPr lang="en-US" sz="3200" dirty="0">
                <a:solidFill>
                  <a:srgbClr val="666666"/>
                </a:solidFill>
                <a:latin typeface="Roboto"/>
                <a:ea typeface="Roboto"/>
                <a:cs typeface="Roboto"/>
                <a:sym typeface="Roboto"/>
              </a:rPr>
              <a:t>Media Software</a:t>
            </a:r>
            <a:endParaRPr sz="3200" dirty="0">
              <a:solidFill>
                <a:srgbClr val="666666"/>
              </a:solidFill>
              <a:latin typeface="Roboto"/>
              <a:ea typeface="Roboto"/>
              <a:cs typeface="Roboto"/>
              <a:sym typeface="Roboto"/>
            </a:endParaRPr>
          </a:p>
        </p:txBody>
      </p:sp>
      <p:sp>
        <p:nvSpPr>
          <p:cNvPr id="39" name="Google Shape;166;p20"/>
          <p:cNvSpPr txBox="1"/>
          <p:nvPr/>
        </p:nvSpPr>
        <p:spPr>
          <a:xfrm>
            <a:off x="1281514" y="1829952"/>
            <a:ext cx="15785782"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200" b="1" dirty="0">
                <a:solidFill>
                  <a:srgbClr val="38761D"/>
                </a:solidFill>
                <a:latin typeface="Roboto"/>
                <a:ea typeface="Roboto"/>
                <a:cs typeface="Roboto"/>
                <a:sym typeface="Roboto"/>
              </a:rPr>
              <a:t>Phương thức khoán chi</a:t>
            </a:r>
            <a:endParaRPr sz="3200" b="1" dirty="0">
              <a:solidFill>
                <a:srgbClr val="38761D"/>
              </a:solidFill>
              <a:latin typeface="Roboto"/>
              <a:ea typeface="Roboto"/>
              <a:cs typeface="Roboto"/>
              <a:sym typeface="Roboto"/>
            </a:endParaRPr>
          </a:p>
        </p:txBody>
      </p:sp>
    </p:spTree>
    <p:extLst>
      <p:ext uri="{BB962C8B-B14F-4D97-AF65-F5344CB8AC3E}">
        <p14:creationId xmlns:p14="http://schemas.microsoft.com/office/powerpoint/2010/main" val="2877844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02. </a:t>
            </a:r>
            <a:r>
              <a:rPr lang="en-US" sz="17600" b="1" dirty="0" err="1">
                <a:solidFill>
                  <a:schemeClr val="accent6">
                    <a:lumMod val="75000"/>
                  </a:schemeClr>
                </a:solidFill>
                <a:latin typeface="Arial" panose="020B0604020202020204" pitchFamily="34" charset="0"/>
                <a:cs typeface="Arial" panose="020B0604020202020204" pitchFamily="34" charset="0"/>
              </a:rPr>
              <a:t>Tính</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cấp</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thiết</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của</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2</a:t>
            </a:fld>
            <a:endParaRPr lang="en-US" sz="1400" dirty="0">
              <a:solidFill>
                <a:prstClr val="black">
                  <a:tint val="75000"/>
                </a:prstClr>
              </a:solidFill>
              <a:latin typeface="Arial" pitchFamily="34" charset="0"/>
              <a:cs typeface="Arial" pitchFamily="34" charset="0"/>
            </a:endParaRPr>
          </a:p>
        </p:txBody>
      </p:sp>
      <p:sp>
        <p:nvSpPr>
          <p:cNvPr id="3" name="Rectangle 2"/>
          <p:cNvSpPr/>
          <p:nvPr/>
        </p:nvSpPr>
        <p:spPr>
          <a:xfrm>
            <a:off x="570303" y="5833799"/>
            <a:ext cx="7783126" cy="2246769"/>
          </a:xfrm>
          <a:prstGeom prst="rect">
            <a:avLst/>
          </a:prstGeom>
        </p:spPr>
        <p:txBody>
          <a:bodyPr wrap="square">
            <a:spAutoFit/>
          </a:bodyPr>
          <a:lstStyle/>
          <a:p>
            <a:pPr marL="457200" lvl="0" indent="-457200" algn="just">
              <a:buClr>
                <a:schemeClr val="dk2"/>
              </a:buClr>
              <a:buSzPts val="1400"/>
              <a:buFont typeface="Wingdings" panose="05000000000000000000" pitchFamily="2" charset="2"/>
              <a:buChar char="ü"/>
            </a:pPr>
            <a:r>
              <a:rPr lang="vi-VN" sz="2800">
                <a:latin typeface="Roboto"/>
                <a:ea typeface="Roboto"/>
                <a:cs typeface="Roboto"/>
              </a:rPr>
              <a:t>Dịch vụ truyền hình MyTV có kho nội dung video đa dạng về thể loại, đủ lớn về số lượng</a:t>
            </a:r>
            <a:endParaRPr lang="en-US" sz="2800">
              <a:latin typeface="Roboto"/>
              <a:ea typeface="Roboto"/>
              <a:cs typeface="Roboto"/>
            </a:endParaRPr>
          </a:p>
          <a:p>
            <a:pPr marL="457200" lvl="0" indent="-457200" algn="just">
              <a:buClr>
                <a:schemeClr val="dk2"/>
              </a:buClr>
              <a:buSzPts val="1400"/>
              <a:buFont typeface="Wingdings" panose="05000000000000000000" pitchFamily="2" charset="2"/>
              <a:buChar char="ü"/>
            </a:pPr>
            <a:r>
              <a:rPr lang="vi-VN" sz="2800">
                <a:latin typeface="Roboto"/>
                <a:ea typeface="Roboto"/>
                <a:cs typeface="Roboto"/>
              </a:rPr>
              <a:t>Uớc tính có khoảng gần </a:t>
            </a:r>
            <a:r>
              <a:rPr lang="en-US" sz="2800">
                <a:latin typeface="Roboto"/>
                <a:ea typeface="Roboto"/>
                <a:cs typeface="Roboto"/>
              </a:rPr>
              <a:t>9</a:t>
            </a:r>
            <a:r>
              <a:rPr lang="vi-VN" sz="2800">
                <a:latin typeface="Roboto"/>
                <a:ea typeface="Roboto"/>
                <a:cs typeface="Roboto"/>
              </a:rPr>
              <a:t>0,000 nội dung đang online trên hệ thống</a:t>
            </a:r>
            <a:endParaRPr lang="vi-VN" sz="2800" dirty="0">
              <a:latin typeface="Roboto"/>
              <a:ea typeface="Roboto"/>
              <a:cs typeface="Roboto"/>
              <a:sym typeface="Robo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37" y="849851"/>
            <a:ext cx="8070110" cy="451926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8714" y="849851"/>
            <a:ext cx="8342652" cy="4477521"/>
          </a:xfrm>
          <a:prstGeom prst="rect">
            <a:avLst/>
          </a:prstGeom>
        </p:spPr>
      </p:pic>
      <p:sp>
        <p:nvSpPr>
          <p:cNvPr id="15" name="Rectangle 14"/>
          <p:cNvSpPr/>
          <p:nvPr/>
        </p:nvSpPr>
        <p:spPr>
          <a:xfrm>
            <a:off x="8817947" y="5601885"/>
            <a:ext cx="9104293" cy="3539430"/>
          </a:xfrm>
          <a:prstGeom prst="rect">
            <a:avLst/>
          </a:prstGeom>
        </p:spPr>
        <p:txBody>
          <a:bodyPr wrap="square">
            <a:spAutoFit/>
          </a:bodyPr>
          <a:lstStyle/>
          <a:p>
            <a:pPr marL="457200" lvl="0" indent="-457200" algn="just">
              <a:buClr>
                <a:schemeClr val="dk2"/>
              </a:buClr>
              <a:buSzPts val="1400"/>
              <a:buFont typeface="Wingdings" panose="05000000000000000000" pitchFamily="2" charset="2"/>
              <a:buChar char="ü"/>
            </a:pPr>
            <a:r>
              <a:rPr lang="vi-VN" sz="2800">
                <a:latin typeface="Roboto"/>
                <a:ea typeface="Roboto"/>
                <a:cs typeface="Roboto"/>
              </a:rPr>
              <a:t>Bên cạnh việc upload video lên hệ thống thì cần nhập các thông tin liên quan đến meta-data như: </a:t>
            </a:r>
            <a:r>
              <a:rPr lang="en-US" sz="2800">
                <a:latin typeface="Roboto"/>
                <a:ea typeface="Roboto"/>
                <a:cs typeface="Roboto"/>
              </a:rPr>
              <a:t>t</a:t>
            </a:r>
            <a:r>
              <a:rPr lang="vi-VN" sz="2800">
                <a:latin typeface="Roboto"/>
                <a:ea typeface="Roboto"/>
                <a:cs typeface="Roboto"/>
              </a:rPr>
              <a:t>ên nội dung, đạo diễn, diễn viên, nước sản xuất...</a:t>
            </a:r>
            <a:r>
              <a:rPr lang="en-US" sz="2800">
                <a:latin typeface="Roboto"/>
                <a:ea typeface="Roboto"/>
                <a:cs typeface="Roboto"/>
              </a:rPr>
              <a:t> </a:t>
            </a:r>
          </a:p>
          <a:p>
            <a:pPr marL="457200" lvl="0" indent="-457200" algn="just">
              <a:buClr>
                <a:schemeClr val="dk2"/>
              </a:buClr>
              <a:buSzPts val="1400"/>
              <a:buFont typeface="Wingdings" panose="05000000000000000000" pitchFamily="2" charset="2"/>
              <a:buChar char="ü"/>
            </a:pPr>
            <a:r>
              <a:rPr lang="en-US" sz="2800">
                <a:latin typeface="Roboto"/>
                <a:ea typeface="Roboto"/>
                <a:cs typeface="Roboto"/>
              </a:rPr>
              <a:t>Nguồn thông tin trên chủ yếu đến từ nhà cung cấp có thể không chi tiết hoặc sai sót do quá trình nhập liệu thủ công</a:t>
            </a:r>
          </a:p>
          <a:p>
            <a:pPr marL="457200" lvl="0" indent="-457200" algn="just">
              <a:buClr>
                <a:schemeClr val="dk2"/>
              </a:buClr>
              <a:buSzPts val="1400"/>
              <a:buFont typeface="Wingdings" panose="05000000000000000000" pitchFamily="2" charset="2"/>
              <a:buChar char="ü"/>
            </a:pPr>
            <a:r>
              <a:rPr lang="vi-VN" sz="2800">
                <a:solidFill>
                  <a:srgbClr val="FF0000"/>
                </a:solidFill>
                <a:latin typeface="Roboto"/>
                <a:ea typeface="Roboto"/>
                <a:cs typeface="Roboto"/>
              </a:rPr>
              <a:t>Câu hỏi đặt ra: liệu từ video ta có thể chủ động lấy được meta-data và tự động hóa quy trình </a:t>
            </a:r>
            <a:r>
              <a:rPr lang="en-US" sz="2800">
                <a:solidFill>
                  <a:srgbClr val="FF0000"/>
                </a:solidFill>
                <a:latin typeface="Roboto"/>
                <a:ea typeface="Roboto"/>
                <a:cs typeface="Roboto"/>
              </a:rPr>
              <a:t>nhập liệu</a:t>
            </a:r>
            <a:r>
              <a:rPr lang="vi-VN" sz="2800">
                <a:solidFill>
                  <a:srgbClr val="FF0000"/>
                </a:solidFill>
                <a:latin typeface="Roboto"/>
                <a:ea typeface="Roboto"/>
                <a:cs typeface="Roboto"/>
              </a:rPr>
              <a:t> ?</a:t>
            </a:r>
            <a:endParaRPr lang="en-US" sz="2800">
              <a:solidFill>
                <a:srgbClr val="FF0000"/>
              </a:solidFill>
              <a:latin typeface="Roboto"/>
              <a:ea typeface="Roboto"/>
              <a:cs typeface="Roboto"/>
            </a:endParaRPr>
          </a:p>
        </p:txBody>
      </p:sp>
    </p:spTree>
    <p:extLst>
      <p:ext uri="{BB962C8B-B14F-4D97-AF65-F5344CB8AC3E}">
        <p14:creationId xmlns:p14="http://schemas.microsoft.com/office/powerpoint/2010/main" val="37183659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02. </a:t>
            </a:r>
            <a:r>
              <a:rPr lang="en-US" sz="17600" b="1" dirty="0" err="1">
                <a:solidFill>
                  <a:schemeClr val="accent6">
                    <a:lumMod val="75000"/>
                  </a:schemeClr>
                </a:solidFill>
                <a:latin typeface="Arial" panose="020B0604020202020204" pitchFamily="34" charset="0"/>
                <a:cs typeface="Arial" panose="020B0604020202020204" pitchFamily="34" charset="0"/>
              </a:rPr>
              <a:t>Tính</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cấp</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thiết</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của</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3</a:t>
            </a:fld>
            <a:endParaRPr lang="en-US" sz="1400" dirty="0">
              <a:solidFill>
                <a:prstClr val="black">
                  <a:tint val="75000"/>
                </a:prstClr>
              </a:solidFill>
              <a:latin typeface="Arial" pitchFamily="34" charset="0"/>
              <a:cs typeface="Arial"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8816" y="1033669"/>
            <a:ext cx="9498142" cy="7699513"/>
          </a:xfrm>
          <a:prstGeom prst="rect">
            <a:avLst/>
          </a:prstGeom>
        </p:spPr>
      </p:pic>
      <p:sp>
        <p:nvSpPr>
          <p:cNvPr id="9" name="Rectangle 8"/>
          <p:cNvSpPr/>
          <p:nvPr/>
        </p:nvSpPr>
        <p:spPr>
          <a:xfrm>
            <a:off x="0" y="1111675"/>
            <a:ext cx="8208816" cy="7848302"/>
          </a:xfrm>
          <a:prstGeom prst="rect">
            <a:avLst/>
          </a:prstGeom>
        </p:spPr>
        <p:txBody>
          <a:bodyPr wrap="square">
            <a:spAutoFit/>
          </a:bodyPr>
          <a:lstStyle/>
          <a:p>
            <a:pPr marL="457200" lvl="0" indent="-457200" algn="just">
              <a:lnSpc>
                <a:spcPct val="150000"/>
              </a:lnSpc>
              <a:buClr>
                <a:schemeClr val="dk2"/>
              </a:buClr>
              <a:buSzPts val="1400"/>
              <a:buFont typeface="Wingdings" panose="05000000000000000000" pitchFamily="2" charset="2"/>
              <a:buChar char="ü"/>
            </a:pPr>
            <a:r>
              <a:rPr lang="vi-VN" sz="2800">
                <a:latin typeface="Roboto"/>
                <a:ea typeface="Roboto"/>
                <a:cs typeface="Roboto"/>
              </a:rPr>
              <a:t>Để tăng sự trải nghiệm của khách hàng đối với dịch vụ, MyTV đã triển khai tính năng recommendation, mà dữ liệu là một điều quan trọng cho sự chính xác của mô hình.</a:t>
            </a:r>
          </a:p>
          <a:p>
            <a:pPr marL="457200" lvl="0" indent="-457200" algn="just">
              <a:lnSpc>
                <a:spcPct val="150000"/>
              </a:lnSpc>
              <a:buClr>
                <a:schemeClr val="dk2"/>
              </a:buClr>
              <a:buSzPts val="1400"/>
              <a:buFont typeface="Wingdings" panose="05000000000000000000" pitchFamily="2" charset="2"/>
              <a:buChar char="ü"/>
            </a:pPr>
            <a:r>
              <a:rPr lang="vi-VN" sz="2800">
                <a:latin typeface="Roboto"/>
                <a:ea typeface="Roboto"/>
                <a:cs typeface="Roboto"/>
              </a:rPr>
              <a:t>Việc thu thập thêm các thông tin từ video có thể trở thành một đặc tính tốt nhằm tăng khả năng dự đoán và gợi ý cho người dùng.</a:t>
            </a:r>
            <a:endParaRPr lang="en-US" sz="2800">
              <a:latin typeface="Roboto"/>
              <a:ea typeface="Roboto"/>
              <a:cs typeface="Roboto"/>
            </a:endParaRPr>
          </a:p>
          <a:p>
            <a:pPr marL="457200" lvl="0" indent="-457200" algn="just">
              <a:lnSpc>
                <a:spcPct val="150000"/>
              </a:lnSpc>
              <a:buClr>
                <a:schemeClr val="dk2"/>
              </a:buClr>
              <a:buSzPts val="1400"/>
              <a:buFont typeface="Wingdings" panose="05000000000000000000" pitchFamily="2" charset="2"/>
              <a:buChar char="ü"/>
            </a:pPr>
            <a:r>
              <a:rPr lang="vi-VN" sz="2800">
                <a:latin typeface="Roboto"/>
                <a:ea typeface="Roboto"/>
                <a:cs typeface="Roboto"/>
              </a:rPr>
              <a:t>Bên cạnh đó việc trích xuất meta-data từ video sẽ là input cho tính năng tìm kiếm trên mytv, có thêm nguồn data này thì kết quả tìm kiếm trở đa dạng và đáp ứng được mục đích của người dùng</a:t>
            </a:r>
            <a:endParaRPr lang="vi-VN" sz="2800" dirty="0">
              <a:latin typeface="Roboto"/>
              <a:ea typeface="Roboto"/>
              <a:cs typeface="Roboto"/>
              <a:sym typeface="Roboto"/>
            </a:endParaRPr>
          </a:p>
        </p:txBody>
      </p:sp>
    </p:spTree>
    <p:extLst>
      <p:ext uri="{BB962C8B-B14F-4D97-AF65-F5344CB8AC3E}">
        <p14:creationId xmlns:p14="http://schemas.microsoft.com/office/powerpoint/2010/main" val="2260021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02. </a:t>
            </a:r>
            <a:r>
              <a:rPr lang="en-US" sz="17600" b="1" dirty="0" err="1">
                <a:solidFill>
                  <a:schemeClr val="accent6">
                    <a:lumMod val="75000"/>
                  </a:schemeClr>
                </a:solidFill>
                <a:latin typeface="Arial" panose="020B0604020202020204" pitchFamily="34" charset="0"/>
                <a:cs typeface="Arial" panose="020B0604020202020204" pitchFamily="34" charset="0"/>
              </a:rPr>
              <a:t>Tính</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cấp</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thiết</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của</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4</a:t>
            </a:fld>
            <a:endParaRPr lang="en-US" sz="1400" dirty="0">
              <a:solidFill>
                <a:prstClr val="black">
                  <a:tint val="75000"/>
                </a:prstClr>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524" y="965222"/>
            <a:ext cx="6932861" cy="533599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986" y="965222"/>
            <a:ext cx="8402869" cy="533599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4702" y="7325537"/>
            <a:ext cx="7221855" cy="1752202"/>
          </a:xfrm>
          <a:prstGeom prst="rect">
            <a:avLst/>
          </a:prstGeom>
        </p:spPr>
      </p:pic>
    </p:spTree>
    <p:extLst>
      <p:ext uri="{BB962C8B-B14F-4D97-AF65-F5344CB8AC3E}">
        <p14:creationId xmlns:p14="http://schemas.microsoft.com/office/powerpoint/2010/main" val="3596535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03. </a:t>
            </a:r>
            <a:r>
              <a:rPr lang="en-US" sz="17600" b="1" dirty="0" err="1">
                <a:solidFill>
                  <a:schemeClr val="accent6">
                    <a:lumMod val="75000"/>
                  </a:schemeClr>
                </a:solidFill>
                <a:latin typeface="Arial" panose="020B0604020202020204" pitchFamily="34" charset="0"/>
                <a:cs typeface="Arial" panose="020B0604020202020204" pitchFamily="34" charset="0"/>
              </a:rPr>
              <a:t>Mục</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tiêu</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endParaRPr lang="en-US" sz="17600" b="1" dirty="0">
              <a:solidFill>
                <a:schemeClr val="accent6">
                  <a:lumMod val="75000"/>
                </a:schemeClr>
              </a:solidFill>
              <a:latin typeface="Arial" panose="020B0604020202020204" pitchFamily="34" charset="0"/>
              <a:cs typeface="Arial" panose="020B0604020202020204" pitchFamily="34" charset="0"/>
            </a:endParaRP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5</a:t>
            </a:fld>
            <a:endParaRPr lang="en-US" sz="1400" dirty="0">
              <a:solidFill>
                <a:prstClr val="black">
                  <a:tint val="75000"/>
                </a:prstClr>
              </a:solidFill>
              <a:latin typeface="Arial" pitchFamily="34" charset="0"/>
              <a:cs typeface="Arial" pitchFamily="34" charset="0"/>
            </a:endParaRPr>
          </a:p>
        </p:txBody>
      </p:sp>
      <p:cxnSp>
        <p:nvCxnSpPr>
          <p:cNvPr id="8" name="Google Shape;197;p22"/>
          <p:cNvCxnSpPr/>
          <p:nvPr/>
        </p:nvCxnSpPr>
        <p:spPr>
          <a:xfrm>
            <a:off x="931450" y="686925"/>
            <a:ext cx="4304100" cy="0"/>
          </a:xfrm>
          <a:prstGeom prst="straightConnector1">
            <a:avLst/>
          </a:prstGeom>
          <a:noFill/>
          <a:ln w="38100" cap="flat" cmpd="sng">
            <a:solidFill>
              <a:srgbClr val="6AA84F"/>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4003" y="1152896"/>
            <a:ext cx="8322919" cy="7483103"/>
          </a:xfrm>
          <a:prstGeom prst="rect">
            <a:avLst/>
          </a:prstGeom>
        </p:spPr>
      </p:pic>
      <p:sp>
        <p:nvSpPr>
          <p:cNvPr id="17" name="Google Shape;202;p22"/>
          <p:cNvSpPr txBox="1"/>
          <p:nvPr/>
        </p:nvSpPr>
        <p:spPr>
          <a:xfrm>
            <a:off x="233605" y="1861988"/>
            <a:ext cx="9070052" cy="6093946"/>
          </a:xfrm>
          <a:prstGeom prst="rect">
            <a:avLst/>
          </a:prstGeom>
          <a:noFill/>
          <a:ln>
            <a:noFill/>
          </a:ln>
        </p:spPr>
        <p:txBody>
          <a:bodyPr spcFirstLastPara="1" wrap="square" lIns="91425" tIns="91425" rIns="91425" bIns="91425" anchor="t" anchorCtr="0">
            <a:spAutoFit/>
          </a:bodyPr>
          <a:lstStyle/>
          <a:p>
            <a:pPr marL="412750" lvl="0" indent="-514350" algn="just">
              <a:lnSpc>
                <a:spcPct val="150000"/>
              </a:lnSpc>
              <a:buClr>
                <a:srgbClr val="434343"/>
              </a:buClr>
              <a:buSzPct val="100000"/>
              <a:buFont typeface="+mj-lt"/>
              <a:buAutoNum type="arabicPeriod"/>
            </a:pPr>
            <a:r>
              <a:rPr lang="en-US" sz="3200" dirty="0">
                <a:solidFill>
                  <a:srgbClr val="434343"/>
                </a:solidFill>
                <a:latin typeface="Roboto"/>
                <a:ea typeface="Roboto"/>
                <a:cs typeface="Roboto"/>
              </a:rPr>
              <a:t>N</a:t>
            </a:r>
            <a:r>
              <a:rPr lang="vi-VN" sz="3200" dirty="0">
                <a:solidFill>
                  <a:srgbClr val="434343"/>
                </a:solidFill>
                <a:latin typeface="Roboto"/>
                <a:ea typeface="Roboto"/>
                <a:cs typeface="Roboto"/>
              </a:rPr>
              <a:t>ghiên cứu </a:t>
            </a:r>
            <a:r>
              <a:rPr lang="en-US" sz="3200" dirty="0" err="1">
                <a:solidFill>
                  <a:srgbClr val="434343"/>
                </a:solidFill>
                <a:latin typeface="Roboto"/>
                <a:ea typeface="Roboto"/>
                <a:cs typeface="Roboto"/>
              </a:rPr>
              <a:t>công</a:t>
            </a:r>
            <a:r>
              <a:rPr lang="en-US" sz="3200" dirty="0">
                <a:solidFill>
                  <a:srgbClr val="434343"/>
                </a:solidFill>
                <a:latin typeface="Roboto"/>
                <a:ea typeface="Roboto"/>
                <a:cs typeface="Roboto"/>
              </a:rPr>
              <a:t> </a:t>
            </a:r>
            <a:r>
              <a:rPr lang="en-US" sz="3200" err="1">
                <a:solidFill>
                  <a:srgbClr val="434343"/>
                </a:solidFill>
                <a:latin typeface="Roboto"/>
                <a:ea typeface="Roboto"/>
                <a:cs typeface="Roboto"/>
              </a:rPr>
              <a:t>nghệ</a:t>
            </a:r>
            <a:r>
              <a:rPr lang="en-US" sz="3200">
                <a:solidFill>
                  <a:srgbClr val="434343"/>
                </a:solidFill>
                <a:latin typeface="Roboto"/>
                <a:ea typeface="Roboto"/>
                <a:cs typeface="Roboto"/>
              </a:rPr>
              <a:t> trí tuệ nhân tạo (AI) trong xử lý ảnh</a:t>
            </a:r>
            <a:endParaRPr lang="en-US" sz="3200" dirty="0">
              <a:solidFill>
                <a:srgbClr val="434343"/>
              </a:solidFill>
              <a:latin typeface="Roboto"/>
              <a:ea typeface="Roboto"/>
              <a:cs typeface="Roboto"/>
            </a:endParaRPr>
          </a:p>
          <a:p>
            <a:pPr marL="412750" lvl="0" indent="-514350" algn="just">
              <a:lnSpc>
                <a:spcPct val="150000"/>
              </a:lnSpc>
              <a:buClr>
                <a:srgbClr val="434343"/>
              </a:buClr>
              <a:buSzPct val="100000"/>
              <a:buFont typeface="+mj-lt"/>
              <a:buAutoNum type="arabicPeriod"/>
            </a:pPr>
            <a:r>
              <a:rPr lang="en-US" sz="3200">
                <a:solidFill>
                  <a:srgbClr val="434343"/>
                </a:solidFill>
                <a:latin typeface="Roboto"/>
                <a:ea typeface="Roboto"/>
                <a:cs typeface="Roboto"/>
                <a:sym typeface="Roboto"/>
              </a:rPr>
              <a:t>Ứng dụng xây dựng hệ thống trích xuất metadata từ video </a:t>
            </a:r>
            <a:endParaRPr lang="en-US" sz="3200" dirty="0">
              <a:solidFill>
                <a:srgbClr val="434343"/>
              </a:solidFill>
              <a:latin typeface="Roboto"/>
              <a:ea typeface="Roboto"/>
              <a:cs typeface="Roboto"/>
              <a:sym typeface="Roboto"/>
            </a:endParaRPr>
          </a:p>
          <a:p>
            <a:pPr marL="412750" lvl="0" indent="-514350" algn="just">
              <a:lnSpc>
                <a:spcPct val="150000"/>
              </a:lnSpc>
              <a:buClr>
                <a:srgbClr val="434343"/>
              </a:buClr>
              <a:buSzPct val="100000"/>
              <a:buFont typeface="+mj-lt"/>
              <a:buAutoNum type="arabicPeriod"/>
            </a:pPr>
            <a:r>
              <a:rPr lang="en-US" sz="3200">
                <a:solidFill>
                  <a:srgbClr val="434343"/>
                </a:solidFill>
                <a:latin typeface="Roboto"/>
                <a:ea typeface="Roboto"/>
                <a:cs typeface="Roboto"/>
                <a:sym typeface="Roboto"/>
              </a:rPr>
              <a:t>Tích hợp vào tính năng tìm kiếm trên app MyTV</a:t>
            </a:r>
            <a:endParaRPr lang="en-US" sz="3200" dirty="0">
              <a:solidFill>
                <a:srgbClr val="434343"/>
              </a:solidFill>
              <a:latin typeface="Roboto"/>
              <a:ea typeface="Roboto"/>
              <a:cs typeface="Roboto"/>
              <a:sym typeface="Roboto"/>
            </a:endParaRPr>
          </a:p>
          <a:p>
            <a:pPr marL="412750" lvl="0" indent="-514350" algn="just">
              <a:lnSpc>
                <a:spcPct val="150000"/>
              </a:lnSpc>
              <a:buClr>
                <a:srgbClr val="434343"/>
              </a:buClr>
              <a:buSzPct val="100000"/>
              <a:buFont typeface="+mj-lt"/>
              <a:buAutoNum type="arabicPeriod"/>
            </a:pPr>
            <a:r>
              <a:rPr lang="en-US" sz="3200">
                <a:solidFill>
                  <a:srgbClr val="434343"/>
                </a:solidFill>
                <a:latin typeface="Roboto"/>
                <a:ea typeface="Roboto"/>
                <a:cs typeface="Roboto"/>
                <a:sym typeface="Roboto"/>
              </a:rPr>
              <a:t>Làm giàu kho dữ liệu, nâng cao chất lượng các dịch vụ phát triển trên nền tảng BigData</a:t>
            </a:r>
            <a:endParaRPr sz="3200" dirty="0">
              <a:solidFill>
                <a:srgbClr val="434343"/>
              </a:solidFill>
              <a:latin typeface="Roboto"/>
              <a:ea typeface="Roboto"/>
              <a:cs typeface="Roboto"/>
              <a:sym typeface="Roboto"/>
            </a:endParaRPr>
          </a:p>
        </p:txBody>
      </p:sp>
    </p:spTree>
    <p:extLst>
      <p:ext uri="{BB962C8B-B14F-4D97-AF65-F5344CB8AC3E}">
        <p14:creationId xmlns:p14="http://schemas.microsoft.com/office/powerpoint/2010/main" val="1838565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04. </a:t>
            </a:r>
            <a:r>
              <a:rPr lang="en-US" sz="17600" b="1" dirty="0" err="1">
                <a:solidFill>
                  <a:schemeClr val="accent6">
                    <a:lumMod val="75000"/>
                  </a:schemeClr>
                </a:solidFill>
                <a:latin typeface="Arial" panose="020B0604020202020204" pitchFamily="34" charset="0"/>
                <a:cs typeface="Arial" panose="020B0604020202020204" pitchFamily="34" charset="0"/>
              </a:rPr>
              <a:t>Nội</a:t>
            </a:r>
            <a:r>
              <a:rPr lang="en-US" sz="17600" b="1" dirty="0">
                <a:solidFill>
                  <a:schemeClr val="accent6">
                    <a:lumMod val="75000"/>
                  </a:schemeClr>
                </a:solidFill>
                <a:latin typeface="Arial" panose="020B0604020202020204" pitchFamily="34" charset="0"/>
                <a:cs typeface="Arial" panose="020B0604020202020204" pitchFamily="34" charset="0"/>
              </a:rPr>
              <a:t> dung </a:t>
            </a:r>
            <a:r>
              <a:rPr lang="en-US" sz="17600" b="1" dirty="0" err="1">
                <a:solidFill>
                  <a:schemeClr val="accent6">
                    <a:lumMod val="75000"/>
                  </a:schemeClr>
                </a:solidFill>
                <a:latin typeface="Arial" panose="020B0604020202020204" pitchFamily="34" charset="0"/>
                <a:cs typeface="Arial" panose="020B0604020202020204" pitchFamily="34" charset="0"/>
              </a:rPr>
              <a:t>của</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endParaRPr lang="en-US" sz="17600" b="1" dirty="0">
              <a:solidFill>
                <a:schemeClr val="accent6">
                  <a:lumMod val="75000"/>
                </a:schemeClr>
              </a:solidFill>
              <a:latin typeface="Arial" panose="020B0604020202020204" pitchFamily="34" charset="0"/>
              <a:cs typeface="Arial" panose="020B0604020202020204" pitchFamily="34" charset="0"/>
            </a:endParaRP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latin typeface="Arial" pitchFamily="34" charset="0"/>
                <a:cs typeface="Arial" pitchFamily="34" charset="0"/>
              </a:rPr>
              <a:pPr algn="ctr" defTabSz="914180" eaLnBrk="1" fontAlgn="auto" hangingPunct="1">
                <a:spcBef>
                  <a:spcPts val="0"/>
                </a:spcBef>
                <a:spcAft>
                  <a:spcPts val="0"/>
                </a:spcAft>
                <a:defRPr/>
              </a:pPr>
              <a:t>6</a:t>
            </a:fld>
            <a:endParaRPr lang="en-US" sz="1400" dirty="0">
              <a:latin typeface="Arial" pitchFamily="34" charset="0"/>
              <a:cs typeface="Arial" pitchFamily="34" charset="0"/>
            </a:endParaRPr>
          </a:p>
        </p:txBody>
      </p:sp>
      <p:cxnSp>
        <p:nvCxnSpPr>
          <p:cNvPr id="21" name="Google Shape;209;p23"/>
          <p:cNvCxnSpPr/>
          <p:nvPr/>
        </p:nvCxnSpPr>
        <p:spPr>
          <a:xfrm>
            <a:off x="1508089" y="690916"/>
            <a:ext cx="4304100" cy="0"/>
          </a:xfrm>
          <a:prstGeom prst="straightConnector1">
            <a:avLst/>
          </a:prstGeom>
          <a:noFill/>
          <a:ln w="38100" cap="flat" cmpd="sng">
            <a:solidFill>
              <a:srgbClr val="6AA84F"/>
            </a:solidFill>
            <a:prstDash val="solid"/>
            <a:round/>
            <a:headEnd type="none" w="med" len="med"/>
            <a:tailEnd type="none" w="med" len="med"/>
          </a:ln>
        </p:spPr>
      </p:cxnSp>
      <p:sp>
        <p:nvSpPr>
          <p:cNvPr id="26" name="Google Shape;215;p23"/>
          <p:cNvSpPr txBox="1"/>
          <p:nvPr/>
        </p:nvSpPr>
        <p:spPr>
          <a:xfrm>
            <a:off x="11608231" y="5511309"/>
            <a:ext cx="5689378" cy="1174476"/>
          </a:xfrm>
          <a:prstGeom prst="rect">
            <a:avLst/>
          </a:prstGeom>
          <a:noFill/>
          <a:ln>
            <a:noFill/>
          </a:ln>
        </p:spPr>
        <p:txBody>
          <a:bodyPr spcFirstLastPara="1" wrap="square" lIns="90625" tIns="45325" rIns="90625" bIns="45325" anchor="t" anchorCtr="0">
            <a:noAutofit/>
          </a:bodyPr>
          <a:lstStyle/>
          <a:p>
            <a:pPr lvl="0" algn="ctr"/>
            <a:r>
              <a:rPr lang="en-US" sz="3200" dirty="0">
                <a:solidFill>
                  <a:schemeClr val="accent1"/>
                </a:solidFill>
                <a:latin typeface="Oswald"/>
                <a:ea typeface="Oswald"/>
                <a:cs typeface="Oswald"/>
              </a:rPr>
              <a:t>T</a:t>
            </a:r>
            <a:r>
              <a:rPr lang="vi-VN" sz="3200" dirty="0">
                <a:solidFill>
                  <a:schemeClr val="accent1"/>
                </a:solidFill>
                <a:latin typeface="Oswald"/>
                <a:ea typeface="Oswald"/>
                <a:cs typeface="Oswald"/>
              </a:rPr>
              <a:t>ích </a:t>
            </a:r>
            <a:r>
              <a:rPr lang="vi-VN" sz="3200">
                <a:solidFill>
                  <a:schemeClr val="accent1"/>
                </a:solidFill>
                <a:latin typeface="Oswald"/>
                <a:ea typeface="Oswald"/>
                <a:cs typeface="Oswald"/>
              </a:rPr>
              <a:t>hợp </a:t>
            </a:r>
            <a:r>
              <a:rPr lang="en-US" sz="3200">
                <a:solidFill>
                  <a:schemeClr val="accent1"/>
                </a:solidFill>
                <a:latin typeface="Oswald"/>
                <a:ea typeface="Oswald"/>
                <a:cs typeface="Oswald"/>
              </a:rPr>
              <a:t>vào tính năng tìm kiếm của dịch vụ truyền hình MyTV</a:t>
            </a:r>
            <a:endParaRPr sz="3200" dirty="0">
              <a:solidFill>
                <a:schemeClr val="accent1"/>
              </a:solidFill>
              <a:latin typeface="Oswald"/>
              <a:ea typeface="Oswald"/>
              <a:cs typeface="Oswald"/>
              <a:sym typeface="Oswald"/>
            </a:endParaRPr>
          </a:p>
        </p:txBody>
      </p:sp>
      <p:sp>
        <p:nvSpPr>
          <p:cNvPr id="28" name="Google Shape;217;p23"/>
          <p:cNvSpPr txBox="1"/>
          <p:nvPr/>
        </p:nvSpPr>
        <p:spPr>
          <a:xfrm>
            <a:off x="5812189" y="5511309"/>
            <a:ext cx="5270500" cy="1039582"/>
          </a:xfrm>
          <a:prstGeom prst="rect">
            <a:avLst/>
          </a:prstGeom>
          <a:noFill/>
          <a:ln>
            <a:noFill/>
          </a:ln>
        </p:spPr>
        <p:txBody>
          <a:bodyPr spcFirstLastPara="1" wrap="square" lIns="90625" tIns="45325" rIns="90625" bIns="45325" anchor="t" anchorCtr="0">
            <a:noAutofit/>
          </a:bodyPr>
          <a:lstStyle/>
          <a:p>
            <a:pPr marL="0" marR="0" lvl="0" indent="0" algn="ctr" rtl="0">
              <a:spcBef>
                <a:spcPts val="0"/>
              </a:spcBef>
              <a:spcAft>
                <a:spcPts val="0"/>
              </a:spcAft>
              <a:buNone/>
            </a:pPr>
            <a:r>
              <a:rPr lang="en-US" sz="3200">
                <a:solidFill>
                  <a:schemeClr val="accent1"/>
                </a:solidFill>
                <a:latin typeface="Oswald"/>
                <a:ea typeface="Oswald"/>
                <a:cs typeface="Oswald"/>
                <a:sym typeface="Oswald"/>
              </a:rPr>
              <a:t>Xây dựng hệ thống trích xuất metadata từ video</a:t>
            </a:r>
            <a:endParaRPr lang="en-US" sz="3200" dirty="0">
              <a:solidFill>
                <a:schemeClr val="accent1"/>
              </a:solidFill>
              <a:latin typeface="Oswald"/>
              <a:ea typeface="Oswald"/>
              <a:cs typeface="Oswald"/>
              <a:sym typeface="Oswald"/>
            </a:endParaRPr>
          </a:p>
          <a:p>
            <a:pPr marL="0" marR="0" lvl="0" indent="0" algn="ctr" rtl="0">
              <a:spcBef>
                <a:spcPts val="0"/>
              </a:spcBef>
              <a:spcAft>
                <a:spcPts val="0"/>
              </a:spcAft>
              <a:buNone/>
            </a:pPr>
            <a:endParaRPr sz="3200" dirty="0">
              <a:solidFill>
                <a:schemeClr val="accent1"/>
              </a:solidFill>
              <a:latin typeface="Oswald"/>
              <a:ea typeface="Oswald"/>
              <a:cs typeface="Oswald"/>
              <a:sym typeface="Oswald"/>
            </a:endParaRPr>
          </a:p>
        </p:txBody>
      </p:sp>
      <p:sp>
        <p:nvSpPr>
          <p:cNvPr id="30" name="Google Shape;219;p23"/>
          <p:cNvSpPr txBox="1"/>
          <p:nvPr/>
        </p:nvSpPr>
        <p:spPr>
          <a:xfrm>
            <a:off x="598055" y="5511309"/>
            <a:ext cx="5080741" cy="1252294"/>
          </a:xfrm>
          <a:prstGeom prst="rect">
            <a:avLst/>
          </a:prstGeom>
          <a:noFill/>
          <a:ln>
            <a:noFill/>
          </a:ln>
        </p:spPr>
        <p:txBody>
          <a:bodyPr spcFirstLastPara="1" wrap="square" lIns="90625" tIns="45325" rIns="90625" bIns="45325" anchor="t" anchorCtr="0">
            <a:noAutofit/>
          </a:bodyPr>
          <a:lstStyle/>
          <a:p>
            <a:pPr lvl="0" algn="ctr"/>
            <a:r>
              <a:rPr lang="vi-VN" sz="3200" dirty="0">
                <a:solidFill>
                  <a:schemeClr val="accent1"/>
                </a:solidFill>
                <a:latin typeface="Oswald"/>
                <a:ea typeface="Oswald"/>
                <a:cs typeface="Oswald"/>
              </a:rPr>
              <a:t>Nghiên </a:t>
            </a:r>
            <a:r>
              <a:rPr lang="vi-VN" sz="3200">
                <a:solidFill>
                  <a:schemeClr val="accent1"/>
                </a:solidFill>
                <a:latin typeface="Oswald"/>
                <a:ea typeface="Oswald"/>
                <a:cs typeface="Oswald"/>
              </a:rPr>
              <a:t>cứu </a:t>
            </a:r>
            <a:r>
              <a:rPr lang="en-US" sz="3200">
                <a:solidFill>
                  <a:schemeClr val="accent1"/>
                </a:solidFill>
                <a:latin typeface="Oswald"/>
                <a:ea typeface="Oswald"/>
                <a:cs typeface="Oswald"/>
              </a:rPr>
              <a:t>công nghệ trí tuệ nhân tạo trong xử lý ảnh</a:t>
            </a:r>
            <a:endParaRPr sz="3200" dirty="0">
              <a:solidFill>
                <a:schemeClr val="accent1"/>
              </a:solidFill>
              <a:latin typeface="Oswald"/>
              <a:ea typeface="Oswald"/>
              <a:cs typeface="Oswald"/>
              <a:sym typeface="Oswa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41" y="2301399"/>
            <a:ext cx="3953971" cy="222410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0524" y="2049999"/>
            <a:ext cx="4090363" cy="272690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3815" y="1810610"/>
            <a:ext cx="5486675" cy="33816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1000736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113">
            <a:extLst>
              <a:ext uri="{FF2B5EF4-FFF2-40B4-BE49-F238E27FC236}">
                <a16:creationId xmlns:a16="http://schemas.microsoft.com/office/drawing/2014/main" id="{9DEC3D38-BF15-DA48-AC18-658A11A26DAA}"/>
              </a:ext>
            </a:extLst>
          </p:cNvPr>
          <p:cNvSpPr txBox="1">
            <a:spLocks noChangeArrowheads="1"/>
          </p:cNvSpPr>
          <p:nvPr/>
        </p:nvSpPr>
        <p:spPr bwMode="auto">
          <a:xfrm>
            <a:off x="18129250" y="-2782888"/>
            <a:ext cx="184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sz="3600">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sz="3600">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sz="3600">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sz="3600">
                <a:solidFill>
                  <a:schemeClr val="tx1"/>
                </a:solidFill>
                <a:latin typeface="Calibri" panose="020F0502020204030204" pitchFamily="34" charset="0"/>
              </a:defRPr>
            </a:lvl9pPr>
          </a:lstStyle>
          <a:p>
            <a:pPr eaLnBrk="1" hangingPunct="1"/>
            <a:endParaRPr lang="en-US" altLang="en-US"/>
          </a:p>
        </p:txBody>
      </p:sp>
      <p:sp>
        <p:nvSpPr>
          <p:cNvPr id="36" name="TextBox 35">
            <a:extLst>
              <a:ext uri="{FF2B5EF4-FFF2-40B4-BE49-F238E27FC236}">
                <a16:creationId xmlns:a16="http://schemas.microsoft.com/office/drawing/2014/main" id="{94FA9B2E-8F16-0643-8738-3086CC7FCBF8}"/>
              </a:ext>
            </a:extLst>
          </p:cNvPr>
          <p:cNvSpPr txBox="1"/>
          <p:nvPr/>
        </p:nvSpPr>
        <p:spPr>
          <a:xfrm>
            <a:off x="1281514" y="47493"/>
            <a:ext cx="15785782" cy="759381"/>
          </a:xfrm>
          <a:prstGeom prst="rect">
            <a:avLst/>
          </a:prstGeom>
        </p:spPr>
        <p:txBody>
          <a:bodyPr vert="horz" lIns="129878" tIns="64938" rIns="129878" bIns="64938" rtlCol="0" anchor="ctr">
            <a:normAutofit fontScale="25000" lnSpcReduction="20000"/>
          </a:bodyPr>
          <a:lstStyle/>
          <a:p>
            <a:pPr>
              <a:lnSpc>
                <a:spcPct val="200000"/>
              </a:lnSpc>
            </a:pPr>
            <a:r>
              <a:rPr lang="en-US" sz="17600" b="1" dirty="0">
                <a:solidFill>
                  <a:schemeClr val="accent6">
                    <a:lumMod val="75000"/>
                  </a:schemeClr>
                </a:solidFill>
                <a:latin typeface="Arial" panose="020B0604020202020204" pitchFamily="34" charset="0"/>
                <a:cs typeface="Arial" panose="020B0604020202020204" pitchFamily="34" charset="0"/>
              </a:rPr>
              <a:t>04. </a:t>
            </a:r>
            <a:r>
              <a:rPr lang="en-US" sz="17600" b="1" dirty="0" err="1">
                <a:solidFill>
                  <a:schemeClr val="accent6">
                    <a:lumMod val="75000"/>
                  </a:schemeClr>
                </a:solidFill>
                <a:latin typeface="Arial" panose="020B0604020202020204" pitchFamily="34" charset="0"/>
                <a:cs typeface="Arial" panose="020B0604020202020204" pitchFamily="34" charset="0"/>
              </a:rPr>
              <a:t>Nội</a:t>
            </a:r>
            <a:r>
              <a:rPr lang="en-US" sz="17600" b="1" dirty="0">
                <a:solidFill>
                  <a:schemeClr val="accent6">
                    <a:lumMod val="75000"/>
                  </a:schemeClr>
                </a:solidFill>
                <a:latin typeface="Arial" panose="020B0604020202020204" pitchFamily="34" charset="0"/>
                <a:cs typeface="Arial" panose="020B0604020202020204" pitchFamily="34" charset="0"/>
              </a:rPr>
              <a:t> dung </a:t>
            </a:r>
            <a:r>
              <a:rPr lang="en-US" sz="17600" b="1" dirty="0" err="1">
                <a:solidFill>
                  <a:schemeClr val="accent6">
                    <a:lumMod val="75000"/>
                  </a:schemeClr>
                </a:solidFill>
                <a:latin typeface="Arial" panose="020B0604020202020204" pitchFamily="34" charset="0"/>
                <a:cs typeface="Arial" panose="020B0604020202020204" pitchFamily="34" charset="0"/>
              </a:rPr>
              <a:t>của</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đề</a:t>
            </a:r>
            <a:r>
              <a:rPr lang="en-US" sz="17600" b="1" dirty="0">
                <a:solidFill>
                  <a:schemeClr val="accent6">
                    <a:lumMod val="75000"/>
                  </a:schemeClr>
                </a:solidFill>
                <a:latin typeface="Arial" panose="020B0604020202020204" pitchFamily="34" charset="0"/>
                <a:cs typeface="Arial" panose="020B0604020202020204" pitchFamily="34" charset="0"/>
              </a:rPr>
              <a:t> </a:t>
            </a:r>
            <a:r>
              <a:rPr lang="en-US" sz="17600" b="1" dirty="0" err="1">
                <a:solidFill>
                  <a:schemeClr val="accent6">
                    <a:lumMod val="75000"/>
                  </a:schemeClr>
                </a:solidFill>
                <a:latin typeface="Arial" panose="020B0604020202020204" pitchFamily="34" charset="0"/>
                <a:cs typeface="Arial" panose="020B0604020202020204" pitchFamily="34" charset="0"/>
              </a:rPr>
              <a:t>tài</a:t>
            </a:r>
            <a:endParaRPr lang="en-US" sz="17600" b="1" dirty="0">
              <a:solidFill>
                <a:schemeClr val="accent6">
                  <a:lumMod val="75000"/>
                </a:schemeClr>
              </a:solidFill>
              <a:latin typeface="Arial" panose="020B0604020202020204" pitchFamily="34" charset="0"/>
              <a:cs typeface="Arial" panose="020B0604020202020204" pitchFamily="34" charset="0"/>
            </a:endParaRPr>
          </a:p>
          <a:p>
            <a:pPr>
              <a:lnSpc>
                <a:spcPct val="200000"/>
              </a:lnSpc>
            </a:pPr>
            <a:endParaRPr lang="en-US" sz="4200" b="1" dirty="0">
              <a:solidFill>
                <a:srgbClr val="007AFF"/>
              </a:solidFill>
              <a:latin typeface="Arial" pitchFamily="34" charset="0"/>
              <a:cs typeface="Arial" pitchFamily="34" charset="0"/>
            </a:endParaRPr>
          </a:p>
        </p:txBody>
      </p:sp>
      <p:sp>
        <p:nvSpPr>
          <p:cNvPr id="37" name="任意多边形: 形状 22">
            <a:extLst>
              <a:ext uri="{FF2B5EF4-FFF2-40B4-BE49-F238E27FC236}">
                <a16:creationId xmlns:a16="http://schemas.microsoft.com/office/drawing/2014/main" id="{DDE0FF3E-7589-F04C-AF32-76C0D84E7299}"/>
              </a:ext>
            </a:extLst>
          </p:cNvPr>
          <p:cNvSpPr/>
          <p:nvPr/>
        </p:nvSpPr>
        <p:spPr>
          <a:xfrm>
            <a:off x="0" y="10959"/>
            <a:ext cx="1400782" cy="759381"/>
          </a:xfrm>
          <a:custGeom>
            <a:avLst/>
            <a:gdLst>
              <a:gd name="connsiteX0" fmla="*/ 0 w 1072397"/>
              <a:gd name="connsiteY0" fmla="*/ 0 h 581359"/>
              <a:gd name="connsiteX1" fmla="*/ 162311 w 1072397"/>
              <a:gd name="connsiteY1" fmla="*/ 0 h 581359"/>
              <a:gd name="connsiteX2" fmla="*/ 225584 w 1072397"/>
              <a:gd name="connsiteY2" fmla="*/ 0 h 581359"/>
              <a:gd name="connsiteX3" fmla="*/ 248061 w 1072397"/>
              <a:gd name="connsiteY3" fmla="*/ 0 h 581359"/>
              <a:gd name="connsiteX4" fmla="*/ 986647 w 1072397"/>
              <a:gd name="connsiteY4" fmla="*/ 0 h 581359"/>
              <a:gd name="connsiteX5" fmla="*/ 1072397 w 1072397"/>
              <a:gd name="connsiteY5" fmla="*/ 0 h 581359"/>
              <a:gd name="connsiteX6" fmla="*/ 661927 w 1072397"/>
              <a:gd name="connsiteY6" fmla="*/ 581359 h 581359"/>
              <a:gd name="connsiteX7" fmla="*/ 255632 w 1072397"/>
              <a:gd name="connsiteY7" fmla="*/ 581359 h 581359"/>
              <a:gd name="connsiteX8" fmla="*/ 225584 w 1072397"/>
              <a:gd name="connsiteY8" fmla="*/ 581359 h 581359"/>
              <a:gd name="connsiteX9" fmla="*/ 0 w 1072397"/>
              <a:gd name="connsiteY9" fmla="*/ 581359 h 581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2397" h="581359">
                <a:moveTo>
                  <a:pt x="0" y="0"/>
                </a:moveTo>
                <a:lnTo>
                  <a:pt x="162311" y="0"/>
                </a:lnTo>
                <a:lnTo>
                  <a:pt x="225584" y="0"/>
                </a:lnTo>
                <a:lnTo>
                  <a:pt x="248061" y="0"/>
                </a:lnTo>
                <a:lnTo>
                  <a:pt x="986647" y="0"/>
                </a:lnTo>
                <a:lnTo>
                  <a:pt x="1072397" y="0"/>
                </a:lnTo>
                <a:lnTo>
                  <a:pt x="661927" y="581359"/>
                </a:lnTo>
                <a:lnTo>
                  <a:pt x="255632" y="581359"/>
                </a:lnTo>
                <a:lnTo>
                  <a:pt x="225584" y="581359"/>
                </a:lnTo>
                <a:lnTo>
                  <a:pt x="0" y="581359"/>
                </a:lnTo>
                <a:close/>
              </a:path>
            </a:pathLst>
          </a:custGeom>
          <a:solidFill>
            <a:srgbClr val="005AA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5400"/>
          </a:p>
        </p:txBody>
      </p:sp>
      <p:sp>
        <p:nvSpPr>
          <p:cNvPr id="6" name="Rectangle 5">
            <a:extLst>
              <a:ext uri="{FF2B5EF4-FFF2-40B4-BE49-F238E27FC236}">
                <a16:creationId xmlns:a16="http://schemas.microsoft.com/office/drawing/2014/main" id="{2653EC6A-01B4-354F-8745-4A401CCD5D25}"/>
              </a:ext>
            </a:extLst>
          </p:cNvPr>
          <p:cNvSpPr/>
          <p:nvPr/>
        </p:nvSpPr>
        <p:spPr>
          <a:xfrm>
            <a:off x="8353429" y="-2790"/>
            <a:ext cx="1581150" cy="45720"/>
          </a:xfrm>
          <a:prstGeom prst="rect">
            <a:avLst/>
          </a:prstGeom>
          <a:gradFill flip="none" rotWithShape="1">
            <a:gsLst>
              <a:gs pos="0">
                <a:srgbClr val="0166B4"/>
              </a:gs>
              <a:gs pos="100000">
                <a:srgbClr val="1CD4E4"/>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91418" tIns="45710" rIns="91418" bIns="45710" spcCol="0" rtlCol="0" anchor="ctr"/>
          <a:lstStyle/>
          <a:p>
            <a:pPr algn="ctr"/>
            <a:endParaRPr lang="en-US"/>
          </a:p>
        </p:txBody>
      </p:sp>
      <p:sp>
        <p:nvSpPr>
          <p:cNvPr id="154" name="Slide Number Placeholder 4">
            <a:extLst>
              <a:ext uri="{FF2B5EF4-FFF2-40B4-BE49-F238E27FC236}">
                <a16:creationId xmlns:a16="http://schemas.microsoft.com/office/drawing/2014/main" id="{7F6F7D68-79BE-0742-B20B-F7985930185C}"/>
              </a:ext>
            </a:extLst>
          </p:cNvPr>
          <p:cNvSpPr txBox="1">
            <a:spLocks/>
          </p:cNvSpPr>
          <p:nvPr/>
        </p:nvSpPr>
        <p:spPr>
          <a:xfrm>
            <a:off x="17440491" y="9659177"/>
            <a:ext cx="481750" cy="315309"/>
          </a:xfrm>
          <a:prstGeom prst="rect">
            <a:avLst/>
          </a:prstGeom>
        </p:spPr>
        <p:txBody>
          <a:bodyPr/>
          <a:lstStyle>
            <a:defPPr>
              <a:defRPr lang="en-US"/>
            </a:defPPr>
            <a:lvl1pPr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1pPr>
            <a:lvl2pPr marL="912813" indent="-4556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2pPr>
            <a:lvl3pPr marL="1827213" indent="-9128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3pPr>
            <a:lvl4pPr marL="2741613" indent="-13700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4pPr>
            <a:lvl5pPr marL="3656013" indent="-1827213" algn="l" defTabSz="912813" rtl="0" eaLnBrk="0" fontAlgn="base" hangingPunct="0">
              <a:spcBef>
                <a:spcPct val="0"/>
              </a:spcBef>
              <a:spcAft>
                <a:spcPct val="0"/>
              </a:spcAft>
              <a:defRPr sz="3600" kern="1200">
                <a:solidFill>
                  <a:schemeClr val="tx1"/>
                </a:solidFill>
                <a:latin typeface="Calibri" panose="020F0502020204030204" pitchFamily="34" charset="0"/>
                <a:ea typeface="+mn-ea"/>
                <a:cs typeface="+mn-cs"/>
              </a:defRPr>
            </a:lvl5pPr>
            <a:lvl6pPr marL="2286000" algn="l" defTabSz="914400" rtl="0" eaLnBrk="1" latinLnBrk="0" hangingPunct="1">
              <a:defRPr sz="3600" kern="1200">
                <a:solidFill>
                  <a:schemeClr val="tx1"/>
                </a:solidFill>
                <a:latin typeface="Calibri" panose="020F0502020204030204" pitchFamily="34" charset="0"/>
                <a:ea typeface="+mn-ea"/>
                <a:cs typeface="+mn-cs"/>
              </a:defRPr>
            </a:lvl6pPr>
            <a:lvl7pPr marL="2743200" algn="l" defTabSz="914400" rtl="0" eaLnBrk="1" latinLnBrk="0" hangingPunct="1">
              <a:defRPr sz="3600" kern="1200">
                <a:solidFill>
                  <a:schemeClr val="tx1"/>
                </a:solidFill>
                <a:latin typeface="Calibri" panose="020F0502020204030204" pitchFamily="34" charset="0"/>
                <a:ea typeface="+mn-ea"/>
                <a:cs typeface="+mn-cs"/>
              </a:defRPr>
            </a:lvl7pPr>
            <a:lvl8pPr marL="3200400" algn="l" defTabSz="914400" rtl="0" eaLnBrk="1" latinLnBrk="0" hangingPunct="1">
              <a:defRPr sz="3600" kern="1200">
                <a:solidFill>
                  <a:schemeClr val="tx1"/>
                </a:solidFill>
                <a:latin typeface="Calibri" panose="020F0502020204030204" pitchFamily="34" charset="0"/>
                <a:ea typeface="+mn-ea"/>
                <a:cs typeface="+mn-cs"/>
              </a:defRPr>
            </a:lvl8pPr>
            <a:lvl9pPr marL="3657600" algn="l" defTabSz="914400" rtl="0" eaLnBrk="1" latinLnBrk="0" hangingPunct="1">
              <a:defRPr sz="3600" kern="1200">
                <a:solidFill>
                  <a:schemeClr val="tx1"/>
                </a:solidFill>
                <a:latin typeface="Calibri" panose="020F0502020204030204" pitchFamily="34" charset="0"/>
                <a:ea typeface="+mn-ea"/>
                <a:cs typeface="+mn-cs"/>
              </a:defRPr>
            </a:lvl9pPr>
          </a:lstStyle>
          <a:p>
            <a:pPr algn="ctr" defTabSz="914180" eaLnBrk="1" fontAlgn="auto" hangingPunct="1">
              <a:spcBef>
                <a:spcPts val="0"/>
              </a:spcBef>
              <a:spcAft>
                <a:spcPts val="0"/>
              </a:spcAft>
              <a:defRPr/>
            </a:pPr>
            <a:fld id="{B1EEA229-0096-49BD-81C1-58B039421B74}" type="slidenum">
              <a:rPr lang="en-US" sz="1400" smtClean="0">
                <a:solidFill>
                  <a:prstClr val="black">
                    <a:tint val="75000"/>
                  </a:prstClr>
                </a:solidFill>
                <a:latin typeface="Arial" pitchFamily="34" charset="0"/>
                <a:cs typeface="Arial" pitchFamily="34" charset="0"/>
              </a:rPr>
              <a:pPr algn="ctr" defTabSz="914180" eaLnBrk="1" fontAlgn="auto" hangingPunct="1">
                <a:spcBef>
                  <a:spcPts val="0"/>
                </a:spcBef>
                <a:spcAft>
                  <a:spcPts val="0"/>
                </a:spcAft>
                <a:defRPr/>
              </a:pPr>
              <a:t>7</a:t>
            </a:fld>
            <a:endParaRPr lang="en-US" sz="1400" dirty="0">
              <a:solidFill>
                <a:prstClr val="black">
                  <a:tint val="75000"/>
                </a:prstClr>
              </a:solidFill>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916" y="2718736"/>
            <a:ext cx="7934325" cy="4467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a:extLst>
              <a:ext uri="{FF2B5EF4-FFF2-40B4-BE49-F238E27FC236}">
                <a16:creationId xmlns:a16="http://schemas.microsoft.com/office/drawing/2014/main" id="{EA227591-B07E-5D46-B601-D1A14524E2BE}"/>
              </a:ext>
            </a:extLst>
          </p:cNvPr>
          <p:cNvSpPr/>
          <p:nvPr/>
        </p:nvSpPr>
        <p:spPr>
          <a:xfrm>
            <a:off x="477079" y="1419712"/>
            <a:ext cx="9356034" cy="7848302"/>
          </a:xfrm>
          <a:prstGeom prst="rect">
            <a:avLst/>
          </a:prstGeom>
        </p:spPr>
        <p:txBody>
          <a:bodyPr wrap="square">
            <a:spAutoFit/>
          </a:bodyPr>
          <a:lstStyle/>
          <a:p>
            <a:pPr marL="457200" indent="-457200" algn="just">
              <a:lnSpc>
                <a:spcPct val="150000"/>
              </a:lnSpc>
              <a:buClr>
                <a:schemeClr val="dk2"/>
              </a:buClr>
              <a:buSzPct val="100000"/>
              <a:buFont typeface="Wingdings" panose="05000000000000000000" pitchFamily="2" charset="2"/>
              <a:buChar char="Ø"/>
            </a:pPr>
            <a:r>
              <a:rPr lang="en-US" sz="2800" b="1" dirty="0">
                <a:latin typeface="Roboto"/>
                <a:ea typeface="Roboto"/>
                <a:cs typeface="Roboto"/>
              </a:rPr>
              <a:t>Metadata (</a:t>
            </a:r>
            <a:r>
              <a:rPr lang="en-US" sz="2800" b="1" dirty="0" err="1">
                <a:latin typeface="Roboto"/>
                <a:ea typeface="Roboto"/>
                <a:cs typeface="Roboto"/>
              </a:rPr>
              <a:t>siêu</a:t>
            </a:r>
            <a:r>
              <a:rPr lang="en-US" sz="2800" b="1" dirty="0">
                <a:latin typeface="Roboto"/>
                <a:ea typeface="Roboto"/>
                <a:cs typeface="Roboto"/>
              </a:rPr>
              <a:t> </a:t>
            </a:r>
            <a:r>
              <a:rPr lang="en-US" sz="2800" b="1" dirty="0" err="1">
                <a:latin typeface="Roboto"/>
                <a:ea typeface="Roboto"/>
                <a:cs typeface="Roboto"/>
              </a:rPr>
              <a:t>dữ</a:t>
            </a:r>
            <a:r>
              <a:rPr lang="en-US" sz="2800" b="1" dirty="0">
                <a:latin typeface="Roboto"/>
                <a:ea typeface="Roboto"/>
                <a:cs typeface="Roboto"/>
              </a:rPr>
              <a:t> </a:t>
            </a:r>
            <a:r>
              <a:rPr lang="en-US" sz="2800" b="1" dirty="0" err="1">
                <a:latin typeface="Roboto"/>
                <a:ea typeface="Roboto"/>
                <a:cs typeface="Roboto"/>
              </a:rPr>
              <a:t>liệu</a:t>
            </a:r>
            <a:r>
              <a:rPr lang="en-US" sz="2800" b="1" dirty="0">
                <a:latin typeface="Roboto"/>
                <a:ea typeface="Roboto"/>
                <a:cs typeface="Roboto"/>
              </a:rPr>
              <a:t>): </a:t>
            </a:r>
            <a:r>
              <a:rPr lang="en-US" sz="2800" dirty="0" err="1">
                <a:latin typeface="Roboto"/>
                <a:ea typeface="Roboto"/>
                <a:cs typeface="Roboto"/>
              </a:rPr>
              <a:t>là</a:t>
            </a:r>
            <a:r>
              <a:rPr lang="en-US" sz="2800" dirty="0">
                <a:latin typeface="Roboto"/>
                <a:ea typeface="Roboto"/>
                <a:cs typeface="Roboto"/>
              </a:rPr>
              <a:t> </a:t>
            </a:r>
            <a:r>
              <a:rPr lang="en-US" sz="2800" dirty="0" err="1">
                <a:latin typeface="Roboto"/>
                <a:ea typeface="Roboto"/>
                <a:cs typeface="Roboto"/>
              </a:rPr>
              <a:t>dạng</a:t>
            </a:r>
            <a:r>
              <a:rPr lang="en-US" sz="2800" dirty="0">
                <a:latin typeface="Roboto"/>
                <a:ea typeface="Roboto"/>
                <a:cs typeface="Roboto"/>
              </a:rPr>
              <a:t> </a:t>
            </a:r>
            <a:r>
              <a:rPr lang="en-US" sz="2800" dirty="0" err="1">
                <a:latin typeface="Roboto"/>
                <a:ea typeface="Roboto"/>
                <a:cs typeface="Roboto"/>
              </a:rPr>
              <a:t>dữ</a:t>
            </a:r>
            <a:r>
              <a:rPr lang="en-US" sz="2800" dirty="0">
                <a:latin typeface="Roboto"/>
                <a:ea typeface="Roboto"/>
                <a:cs typeface="Roboto"/>
              </a:rPr>
              <a:t> </a:t>
            </a:r>
            <a:r>
              <a:rPr lang="en-US" sz="2800" dirty="0" err="1">
                <a:latin typeface="Roboto"/>
                <a:ea typeface="Roboto"/>
                <a:cs typeface="Roboto"/>
              </a:rPr>
              <a:t>liệu</a:t>
            </a:r>
            <a:r>
              <a:rPr lang="en-US" sz="2800" dirty="0">
                <a:latin typeface="Roboto"/>
                <a:ea typeface="Roboto"/>
                <a:cs typeface="Roboto"/>
              </a:rPr>
              <a:t> </a:t>
            </a:r>
            <a:r>
              <a:rPr lang="en-US" sz="2800" dirty="0" err="1">
                <a:latin typeface="Roboto"/>
                <a:ea typeface="Roboto"/>
                <a:cs typeface="Roboto"/>
              </a:rPr>
              <a:t>miêu</a:t>
            </a:r>
            <a:r>
              <a:rPr lang="en-US" sz="2800" dirty="0">
                <a:latin typeface="Roboto"/>
                <a:ea typeface="Roboto"/>
                <a:cs typeface="Roboto"/>
              </a:rPr>
              <a:t> </a:t>
            </a:r>
            <a:r>
              <a:rPr lang="en-US" sz="2800" dirty="0" err="1">
                <a:latin typeface="Roboto"/>
                <a:ea typeface="Roboto"/>
                <a:cs typeface="Roboto"/>
              </a:rPr>
              <a:t>tả</a:t>
            </a:r>
            <a:r>
              <a:rPr lang="en-US" sz="2800" dirty="0">
                <a:latin typeface="Roboto"/>
                <a:ea typeface="Roboto"/>
                <a:cs typeface="Roboto"/>
              </a:rPr>
              <a:t> </a:t>
            </a:r>
            <a:r>
              <a:rPr lang="en-US" sz="2800" dirty="0" err="1">
                <a:latin typeface="Roboto"/>
                <a:ea typeface="Roboto"/>
                <a:cs typeface="Roboto"/>
              </a:rPr>
              <a:t>về</a:t>
            </a:r>
            <a:r>
              <a:rPr lang="en-US" sz="2800" dirty="0">
                <a:latin typeface="Roboto"/>
                <a:ea typeface="Roboto"/>
                <a:cs typeface="Roboto"/>
              </a:rPr>
              <a:t> </a:t>
            </a:r>
            <a:r>
              <a:rPr lang="en-US" sz="2800" dirty="0" err="1">
                <a:latin typeface="Roboto"/>
                <a:ea typeface="Roboto"/>
                <a:cs typeface="Roboto"/>
              </a:rPr>
              <a:t>dữ</a:t>
            </a:r>
            <a:r>
              <a:rPr lang="en-US" sz="2800" dirty="0">
                <a:latin typeface="Roboto"/>
                <a:ea typeface="Roboto"/>
                <a:cs typeface="Roboto"/>
              </a:rPr>
              <a:t> </a:t>
            </a:r>
            <a:r>
              <a:rPr lang="en-US" sz="2800" dirty="0" err="1">
                <a:latin typeface="Roboto"/>
                <a:ea typeface="Roboto"/>
                <a:cs typeface="Roboto"/>
              </a:rPr>
              <a:t>liệu</a:t>
            </a:r>
            <a:r>
              <a:rPr lang="en-US" sz="2800" dirty="0">
                <a:latin typeface="Roboto"/>
                <a:ea typeface="Roboto"/>
                <a:cs typeface="Roboto"/>
              </a:rPr>
              <a:t>.</a:t>
            </a:r>
          </a:p>
          <a:p>
            <a:pPr marL="457200" indent="-457200" algn="just">
              <a:lnSpc>
                <a:spcPct val="150000"/>
              </a:lnSpc>
              <a:buClr>
                <a:schemeClr val="dk2"/>
              </a:buClr>
              <a:buSzPct val="100000"/>
              <a:buFont typeface="Wingdings" panose="05000000000000000000" pitchFamily="2" charset="2"/>
              <a:buChar char="Ø"/>
            </a:pPr>
            <a:r>
              <a:rPr lang="en-US" sz="2800" dirty="0">
                <a:latin typeface="Roboto"/>
                <a:ea typeface="Roboto"/>
                <a:cs typeface="Roboto"/>
              </a:rPr>
              <a:t>Bao </a:t>
            </a:r>
            <a:r>
              <a:rPr lang="en-US" sz="2800" dirty="0" err="1">
                <a:latin typeface="Roboto"/>
                <a:ea typeface="Roboto"/>
                <a:cs typeface="Roboto"/>
              </a:rPr>
              <a:t>gồm</a:t>
            </a:r>
            <a:r>
              <a:rPr lang="en-US" sz="2800" dirty="0">
                <a:latin typeface="Roboto"/>
                <a:ea typeface="Roboto"/>
                <a:cs typeface="Roboto"/>
              </a:rPr>
              <a:t> 3 </a:t>
            </a:r>
            <a:r>
              <a:rPr lang="en-US" sz="2800" dirty="0" err="1">
                <a:latin typeface="Roboto"/>
                <a:ea typeface="Roboto"/>
                <a:cs typeface="Roboto"/>
              </a:rPr>
              <a:t>dạng</a:t>
            </a:r>
            <a:r>
              <a:rPr lang="en-US" sz="2800" dirty="0">
                <a:latin typeface="Roboto"/>
                <a:ea typeface="Roboto"/>
                <a:cs typeface="Roboto"/>
              </a:rPr>
              <a:t>:</a:t>
            </a:r>
          </a:p>
          <a:p>
            <a:pPr marL="914400" lvl="1" indent="-457200" algn="just">
              <a:lnSpc>
                <a:spcPct val="150000"/>
              </a:lnSpc>
              <a:buClr>
                <a:schemeClr val="dk2"/>
              </a:buClr>
              <a:buSzPct val="100000"/>
              <a:buFontTx/>
              <a:buChar char="‒"/>
            </a:pPr>
            <a:r>
              <a:rPr lang="en-US" sz="2800" dirty="0">
                <a:solidFill>
                  <a:srgbClr val="FF0000"/>
                </a:solidFill>
                <a:latin typeface="Roboto"/>
                <a:ea typeface="Roboto"/>
                <a:cs typeface="Roboto"/>
              </a:rPr>
              <a:t>Metadata </a:t>
            </a:r>
            <a:r>
              <a:rPr lang="en-US" sz="2800" dirty="0" err="1">
                <a:solidFill>
                  <a:srgbClr val="FF0000"/>
                </a:solidFill>
                <a:latin typeface="Roboto"/>
                <a:ea typeface="Roboto"/>
                <a:cs typeface="Roboto"/>
              </a:rPr>
              <a:t>mô</a:t>
            </a:r>
            <a:r>
              <a:rPr lang="en-US" sz="2800" dirty="0">
                <a:solidFill>
                  <a:srgbClr val="FF0000"/>
                </a:solidFill>
                <a:latin typeface="Roboto"/>
                <a:ea typeface="Roboto"/>
                <a:cs typeface="Roboto"/>
              </a:rPr>
              <a:t> </a:t>
            </a:r>
            <a:r>
              <a:rPr lang="en-US" sz="2800" dirty="0" err="1">
                <a:solidFill>
                  <a:srgbClr val="FF0000"/>
                </a:solidFill>
                <a:latin typeface="Roboto"/>
                <a:ea typeface="Roboto"/>
                <a:cs typeface="Roboto"/>
              </a:rPr>
              <a:t>tả</a:t>
            </a:r>
            <a:endParaRPr lang="en-US" sz="2800" dirty="0">
              <a:solidFill>
                <a:srgbClr val="FF0000"/>
              </a:solidFill>
              <a:latin typeface="Roboto"/>
              <a:ea typeface="Roboto"/>
              <a:cs typeface="Roboto"/>
            </a:endParaRPr>
          </a:p>
          <a:p>
            <a:pPr marL="914400" lvl="1" indent="-457200" algn="just">
              <a:lnSpc>
                <a:spcPct val="150000"/>
              </a:lnSpc>
              <a:buClr>
                <a:schemeClr val="dk2"/>
              </a:buClr>
              <a:buSzPct val="100000"/>
              <a:buFontTx/>
              <a:buChar char="‒"/>
            </a:pPr>
            <a:r>
              <a:rPr lang="en-US" sz="2800" dirty="0">
                <a:latin typeface="Roboto"/>
                <a:ea typeface="Roboto"/>
                <a:cs typeface="Roboto"/>
              </a:rPr>
              <a:t>Metadata </a:t>
            </a:r>
            <a:r>
              <a:rPr lang="en-US" sz="2800" dirty="0" err="1">
                <a:latin typeface="Roboto"/>
                <a:ea typeface="Roboto"/>
                <a:cs typeface="Roboto"/>
              </a:rPr>
              <a:t>cấu</a:t>
            </a:r>
            <a:r>
              <a:rPr lang="en-US" sz="2800" dirty="0">
                <a:latin typeface="Roboto"/>
                <a:ea typeface="Roboto"/>
                <a:cs typeface="Roboto"/>
              </a:rPr>
              <a:t> </a:t>
            </a:r>
            <a:r>
              <a:rPr lang="en-US" sz="2800" dirty="0" err="1">
                <a:latin typeface="Roboto"/>
                <a:ea typeface="Roboto"/>
                <a:cs typeface="Roboto"/>
              </a:rPr>
              <a:t>trúc</a:t>
            </a:r>
            <a:endParaRPr lang="en-US" sz="2800" dirty="0">
              <a:latin typeface="Roboto"/>
              <a:ea typeface="Roboto"/>
              <a:cs typeface="Roboto"/>
            </a:endParaRPr>
          </a:p>
          <a:p>
            <a:pPr marL="914400" lvl="1" indent="-457200" algn="just">
              <a:lnSpc>
                <a:spcPct val="150000"/>
              </a:lnSpc>
              <a:buClr>
                <a:schemeClr val="dk2"/>
              </a:buClr>
              <a:buSzPct val="100000"/>
              <a:buFontTx/>
              <a:buChar char="‒"/>
            </a:pPr>
            <a:r>
              <a:rPr lang="en-US" sz="2800" dirty="0">
                <a:latin typeface="Roboto"/>
                <a:ea typeface="Roboto"/>
                <a:cs typeface="Roboto"/>
              </a:rPr>
              <a:t>Metadata </a:t>
            </a:r>
            <a:r>
              <a:rPr lang="en-US" sz="2800" dirty="0" err="1">
                <a:latin typeface="Roboto"/>
                <a:ea typeface="Roboto"/>
                <a:cs typeface="Roboto"/>
              </a:rPr>
              <a:t>quản</a:t>
            </a:r>
            <a:r>
              <a:rPr lang="en-US" sz="2800" dirty="0">
                <a:latin typeface="Roboto"/>
                <a:ea typeface="Roboto"/>
                <a:cs typeface="Roboto"/>
              </a:rPr>
              <a:t> </a:t>
            </a:r>
            <a:r>
              <a:rPr lang="en-US" sz="2800" dirty="0" err="1">
                <a:latin typeface="Roboto"/>
                <a:ea typeface="Roboto"/>
                <a:cs typeface="Roboto"/>
              </a:rPr>
              <a:t>trị</a:t>
            </a:r>
            <a:endParaRPr lang="en-US" sz="2800" dirty="0">
              <a:latin typeface="Roboto"/>
              <a:ea typeface="Roboto"/>
              <a:cs typeface="Roboto"/>
            </a:endParaRPr>
          </a:p>
          <a:p>
            <a:pPr marL="457200" indent="-457200" algn="just">
              <a:lnSpc>
                <a:spcPct val="150000"/>
              </a:lnSpc>
              <a:buClr>
                <a:schemeClr val="dk2"/>
              </a:buClr>
              <a:buSzPct val="100000"/>
              <a:buFont typeface="Wingdings" panose="05000000000000000000" pitchFamily="2" charset="2"/>
              <a:buChar char="Ø"/>
            </a:pPr>
            <a:r>
              <a:rPr lang="en-US" sz="2800" dirty="0" err="1">
                <a:latin typeface="Roboto"/>
                <a:ea typeface="Roboto"/>
                <a:cs typeface="Roboto"/>
              </a:rPr>
              <a:t>Lợi</a:t>
            </a:r>
            <a:r>
              <a:rPr lang="en-US" sz="2800" dirty="0">
                <a:latin typeface="Roboto"/>
                <a:ea typeface="Roboto"/>
                <a:cs typeface="Roboto"/>
              </a:rPr>
              <a:t> </a:t>
            </a:r>
            <a:r>
              <a:rPr lang="en-US" sz="2800" dirty="0" err="1">
                <a:latin typeface="Roboto"/>
                <a:ea typeface="Roboto"/>
                <a:cs typeface="Roboto"/>
              </a:rPr>
              <a:t>ích</a:t>
            </a:r>
            <a:r>
              <a:rPr lang="en-US" sz="2800" dirty="0">
                <a:latin typeface="Roboto"/>
                <a:ea typeface="Roboto"/>
                <a:cs typeface="Roboto"/>
              </a:rPr>
              <a:t>:</a:t>
            </a:r>
          </a:p>
          <a:p>
            <a:pPr marL="914400" lvl="1" indent="-457200" algn="just">
              <a:lnSpc>
                <a:spcPct val="150000"/>
              </a:lnSpc>
              <a:buClr>
                <a:schemeClr val="dk2"/>
              </a:buClr>
              <a:buSzPct val="100000"/>
              <a:buFontTx/>
              <a:buChar char="‒"/>
            </a:pPr>
            <a:r>
              <a:rPr lang="en-US" sz="2800" dirty="0" err="1">
                <a:latin typeface="Roboto"/>
                <a:ea typeface="Roboto"/>
                <a:cs typeface="Roboto"/>
              </a:rPr>
              <a:t>Thoải</a:t>
            </a:r>
            <a:r>
              <a:rPr lang="en-US" sz="2800" dirty="0">
                <a:latin typeface="Roboto"/>
                <a:ea typeface="Roboto"/>
                <a:cs typeface="Roboto"/>
              </a:rPr>
              <a:t> </a:t>
            </a:r>
            <a:r>
              <a:rPr lang="en-US" sz="2800" dirty="0" err="1">
                <a:latin typeface="Roboto"/>
                <a:ea typeface="Roboto"/>
                <a:cs typeface="Roboto"/>
              </a:rPr>
              <a:t>mái</a:t>
            </a:r>
            <a:r>
              <a:rPr lang="en-US" sz="2800" dirty="0">
                <a:latin typeface="Roboto"/>
                <a:ea typeface="Roboto"/>
                <a:cs typeface="Roboto"/>
              </a:rPr>
              <a:t> </a:t>
            </a:r>
            <a:r>
              <a:rPr lang="en-US" sz="2800" dirty="0" err="1">
                <a:latin typeface="Roboto"/>
                <a:ea typeface="Roboto"/>
                <a:cs typeface="Roboto"/>
              </a:rPr>
              <a:t>tìm</a:t>
            </a:r>
            <a:r>
              <a:rPr lang="en-US" sz="2800" dirty="0">
                <a:latin typeface="Roboto"/>
                <a:ea typeface="Roboto"/>
                <a:cs typeface="Roboto"/>
              </a:rPr>
              <a:t> </a:t>
            </a:r>
            <a:r>
              <a:rPr lang="en-US" sz="2800" dirty="0" err="1">
                <a:latin typeface="Roboto"/>
                <a:ea typeface="Roboto"/>
                <a:cs typeface="Roboto"/>
              </a:rPr>
              <a:t>kiếm</a:t>
            </a:r>
            <a:r>
              <a:rPr lang="en-US" sz="2800" dirty="0">
                <a:latin typeface="Roboto"/>
                <a:ea typeface="Roboto"/>
                <a:cs typeface="Roboto"/>
              </a:rPr>
              <a:t> </a:t>
            </a:r>
            <a:r>
              <a:rPr lang="en-US" sz="2800" dirty="0" err="1">
                <a:latin typeface="Roboto"/>
                <a:ea typeface="Roboto"/>
                <a:cs typeface="Roboto"/>
              </a:rPr>
              <a:t>tài</a:t>
            </a:r>
            <a:r>
              <a:rPr lang="en-US" sz="2800" dirty="0">
                <a:latin typeface="Roboto"/>
                <a:ea typeface="Roboto"/>
                <a:cs typeface="Roboto"/>
              </a:rPr>
              <a:t> </a:t>
            </a:r>
            <a:r>
              <a:rPr lang="en-US" sz="2800" dirty="0" err="1">
                <a:latin typeface="Roboto"/>
                <a:ea typeface="Roboto"/>
                <a:cs typeface="Roboto"/>
              </a:rPr>
              <a:t>nguyên</a:t>
            </a:r>
            <a:r>
              <a:rPr lang="en-US" sz="2800" dirty="0">
                <a:latin typeface="Roboto"/>
                <a:ea typeface="Roboto"/>
                <a:cs typeface="Roboto"/>
              </a:rPr>
              <a:t> </a:t>
            </a:r>
            <a:r>
              <a:rPr lang="en-US" sz="2800" dirty="0" err="1">
                <a:latin typeface="Roboto"/>
                <a:ea typeface="Roboto"/>
                <a:cs typeface="Roboto"/>
              </a:rPr>
              <a:t>theo</a:t>
            </a:r>
            <a:r>
              <a:rPr lang="en-US" sz="2800" dirty="0">
                <a:latin typeface="Roboto"/>
                <a:ea typeface="Roboto"/>
                <a:cs typeface="Roboto"/>
              </a:rPr>
              <a:t> </a:t>
            </a:r>
            <a:r>
              <a:rPr lang="en-US" sz="2800">
                <a:latin typeface="Roboto"/>
                <a:ea typeface="Roboto"/>
                <a:cs typeface="Roboto"/>
              </a:rPr>
              <a:t>tất</a:t>
            </a:r>
            <a:r>
              <a:rPr lang="en-US" sz="2800" dirty="0">
                <a:latin typeface="Roboto"/>
                <a:ea typeface="Roboto"/>
                <a:cs typeface="Roboto"/>
              </a:rPr>
              <a:t> </a:t>
            </a:r>
            <a:r>
              <a:rPr lang="en-US" sz="2800" dirty="0" err="1">
                <a:latin typeface="Roboto"/>
                <a:ea typeface="Roboto"/>
                <a:cs typeface="Roboto"/>
              </a:rPr>
              <a:t>cả</a:t>
            </a:r>
            <a:r>
              <a:rPr lang="en-US" sz="2800" dirty="0">
                <a:latin typeface="Roboto"/>
                <a:ea typeface="Roboto"/>
                <a:cs typeface="Roboto"/>
              </a:rPr>
              <a:t> </a:t>
            </a:r>
            <a:r>
              <a:rPr lang="en-US" sz="2800" dirty="0" err="1">
                <a:latin typeface="Roboto"/>
                <a:ea typeface="Roboto"/>
                <a:cs typeface="Roboto"/>
              </a:rPr>
              <a:t>các</a:t>
            </a:r>
            <a:r>
              <a:rPr lang="en-US" sz="2800" dirty="0">
                <a:latin typeface="Roboto"/>
                <a:ea typeface="Roboto"/>
                <a:cs typeface="Roboto"/>
              </a:rPr>
              <a:t> </a:t>
            </a:r>
            <a:r>
              <a:rPr lang="en-US" sz="2800" dirty="0" err="1">
                <a:latin typeface="Roboto"/>
                <a:ea typeface="Roboto"/>
                <a:cs typeface="Roboto"/>
              </a:rPr>
              <a:t>dạng</a:t>
            </a:r>
            <a:r>
              <a:rPr lang="en-US" sz="2800" dirty="0">
                <a:latin typeface="Roboto"/>
                <a:ea typeface="Roboto"/>
                <a:cs typeface="Roboto"/>
              </a:rPr>
              <a:t> </a:t>
            </a:r>
            <a:r>
              <a:rPr lang="en-US" sz="2800" dirty="0" err="1">
                <a:latin typeface="Roboto"/>
                <a:ea typeface="Roboto"/>
                <a:cs typeface="Roboto"/>
              </a:rPr>
              <a:t>tiêu</a:t>
            </a:r>
            <a:r>
              <a:rPr lang="en-US" sz="2800" dirty="0">
                <a:latin typeface="Roboto"/>
                <a:ea typeface="Roboto"/>
                <a:cs typeface="Roboto"/>
              </a:rPr>
              <a:t> </a:t>
            </a:r>
            <a:r>
              <a:rPr lang="en-US" sz="2800" dirty="0" err="1">
                <a:latin typeface="Roboto"/>
                <a:ea typeface="Roboto"/>
                <a:cs typeface="Roboto"/>
              </a:rPr>
              <a:t>chí</a:t>
            </a:r>
            <a:endParaRPr lang="en-US" sz="2800" dirty="0">
              <a:latin typeface="Roboto"/>
              <a:ea typeface="Roboto"/>
              <a:cs typeface="Roboto"/>
            </a:endParaRPr>
          </a:p>
          <a:p>
            <a:pPr marL="914400" lvl="1" indent="-457200" algn="just">
              <a:lnSpc>
                <a:spcPct val="150000"/>
              </a:lnSpc>
              <a:buClr>
                <a:schemeClr val="dk2"/>
              </a:buClr>
              <a:buSzPct val="100000"/>
              <a:buFontTx/>
              <a:buChar char="‒"/>
            </a:pPr>
            <a:r>
              <a:rPr lang="en-US" sz="2800" dirty="0" err="1">
                <a:latin typeface="Roboto"/>
                <a:ea typeface="Roboto"/>
                <a:cs typeface="Roboto"/>
              </a:rPr>
              <a:t>Dễ</a:t>
            </a:r>
            <a:r>
              <a:rPr lang="en-US" sz="2800" dirty="0">
                <a:latin typeface="Roboto"/>
                <a:ea typeface="Roboto"/>
                <a:cs typeface="Roboto"/>
              </a:rPr>
              <a:t> </a:t>
            </a:r>
            <a:r>
              <a:rPr lang="en-US" sz="2800" dirty="0" err="1">
                <a:latin typeface="Roboto"/>
                <a:ea typeface="Roboto"/>
                <a:cs typeface="Roboto"/>
              </a:rPr>
              <a:t>dàng</a:t>
            </a:r>
            <a:r>
              <a:rPr lang="en-US" sz="2800" dirty="0">
                <a:latin typeface="Roboto"/>
                <a:ea typeface="Roboto"/>
                <a:cs typeface="Roboto"/>
              </a:rPr>
              <a:t> </a:t>
            </a:r>
            <a:r>
              <a:rPr lang="en-US" sz="2800" dirty="0" err="1">
                <a:latin typeface="Roboto"/>
                <a:ea typeface="Roboto"/>
                <a:cs typeface="Roboto"/>
              </a:rPr>
              <a:t>nhận</a:t>
            </a:r>
            <a:r>
              <a:rPr lang="en-US" sz="2800" dirty="0">
                <a:latin typeface="Roboto"/>
                <a:ea typeface="Roboto"/>
                <a:cs typeface="Roboto"/>
              </a:rPr>
              <a:t> </a:t>
            </a:r>
            <a:r>
              <a:rPr lang="en-US" sz="2800" dirty="0" err="1">
                <a:latin typeface="Roboto"/>
                <a:ea typeface="Roboto"/>
                <a:cs typeface="Roboto"/>
              </a:rPr>
              <a:t>diện</a:t>
            </a:r>
            <a:r>
              <a:rPr lang="en-US" sz="2800" dirty="0">
                <a:latin typeface="Roboto"/>
                <a:ea typeface="Roboto"/>
                <a:cs typeface="Roboto"/>
              </a:rPr>
              <a:t> </a:t>
            </a:r>
            <a:r>
              <a:rPr lang="en-US" sz="2800" dirty="0" err="1">
                <a:latin typeface="Roboto"/>
                <a:ea typeface="Roboto"/>
                <a:cs typeface="Roboto"/>
              </a:rPr>
              <a:t>nhiều</a:t>
            </a:r>
            <a:r>
              <a:rPr lang="en-US" sz="2800" dirty="0">
                <a:latin typeface="Roboto"/>
                <a:ea typeface="Roboto"/>
                <a:cs typeface="Roboto"/>
              </a:rPr>
              <a:t> </a:t>
            </a:r>
            <a:r>
              <a:rPr lang="en-US" sz="2800" dirty="0" err="1">
                <a:latin typeface="Roboto"/>
                <a:ea typeface="Roboto"/>
                <a:cs typeface="Roboto"/>
              </a:rPr>
              <a:t>tài</a:t>
            </a:r>
            <a:r>
              <a:rPr lang="en-US" sz="2800" dirty="0">
                <a:latin typeface="Roboto"/>
                <a:ea typeface="Roboto"/>
                <a:cs typeface="Roboto"/>
              </a:rPr>
              <a:t> </a:t>
            </a:r>
            <a:r>
              <a:rPr lang="en-US" sz="2800" dirty="0" err="1">
                <a:latin typeface="Roboto"/>
                <a:ea typeface="Roboto"/>
                <a:cs typeface="Roboto"/>
              </a:rPr>
              <a:t>nguyên</a:t>
            </a:r>
            <a:r>
              <a:rPr lang="en-US" sz="2800" dirty="0">
                <a:latin typeface="Roboto"/>
                <a:ea typeface="Roboto"/>
                <a:cs typeface="Roboto"/>
              </a:rPr>
              <a:t> </a:t>
            </a:r>
            <a:r>
              <a:rPr lang="en-US" sz="2800" dirty="0" err="1">
                <a:latin typeface="Roboto"/>
                <a:ea typeface="Roboto"/>
                <a:cs typeface="Roboto"/>
              </a:rPr>
              <a:t>khác</a:t>
            </a:r>
            <a:r>
              <a:rPr lang="en-US" sz="2800" dirty="0">
                <a:latin typeface="Roboto"/>
                <a:ea typeface="Roboto"/>
                <a:cs typeface="Roboto"/>
              </a:rPr>
              <a:t> </a:t>
            </a:r>
            <a:r>
              <a:rPr lang="en-US" sz="2800" dirty="0" err="1">
                <a:latin typeface="Roboto"/>
                <a:ea typeface="Roboto"/>
                <a:cs typeface="Roboto"/>
              </a:rPr>
              <a:t>nhau</a:t>
            </a:r>
            <a:endParaRPr lang="en-US" sz="2800" dirty="0">
              <a:latin typeface="Roboto"/>
              <a:ea typeface="Roboto"/>
              <a:cs typeface="Roboto"/>
            </a:endParaRPr>
          </a:p>
          <a:p>
            <a:pPr marL="914400" lvl="1" indent="-457200" algn="just">
              <a:lnSpc>
                <a:spcPct val="150000"/>
              </a:lnSpc>
              <a:buClr>
                <a:schemeClr val="dk2"/>
              </a:buClr>
              <a:buSzPct val="100000"/>
              <a:buFontTx/>
              <a:buChar char="‒"/>
            </a:pPr>
            <a:r>
              <a:rPr lang="en-US" sz="2800" dirty="0">
                <a:latin typeface="Roboto"/>
                <a:ea typeface="Roboto"/>
                <a:cs typeface="Roboto"/>
              </a:rPr>
              <a:t>Thu </a:t>
            </a:r>
            <a:r>
              <a:rPr lang="en-US" sz="2800" dirty="0" err="1">
                <a:latin typeface="Roboto"/>
                <a:ea typeface="Roboto"/>
                <a:cs typeface="Roboto"/>
              </a:rPr>
              <a:t>thập</a:t>
            </a:r>
            <a:r>
              <a:rPr lang="en-US" sz="2800" dirty="0">
                <a:latin typeface="Roboto"/>
                <a:ea typeface="Roboto"/>
                <a:cs typeface="Roboto"/>
              </a:rPr>
              <a:t> </a:t>
            </a:r>
            <a:r>
              <a:rPr lang="en-US" sz="2800" dirty="0" err="1">
                <a:latin typeface="Roboto"/>
                <a:ea typeface="Roboto"/>
                <a:cs typeface="Roboto"/>
              </a:rPr>
              <a:t>tài</a:t>
            </a:r>
            <a:r>
              <a:rPr lang="en-US" sz="2800" dirty="0">
                <a:latin typeface="Roboto"/>
                <a:ea typeface="Roboto"/>
                <a:cs typeface="Roboto"/>
              </a:rPr>
              <a:t> </a:t>
            </a:r>
            <a:r>
              <a:rPr lang="en-US" sz="2800" dirty="0" err="1">
                <a:latin typeface="Roboto"/>
                <a:ea typeface="Roboto"/>
                <a:cs typeface="Roboto"/>
              </a:rPr>
              <a:t>nguyên</a:t>
            </a:r>
            <a:r>
              <a:rPr lang="en-US" sz="2800" dirty="0">
                <a:latin typeface="Roboto"/>
                <a:ea typeface="Roboto"/>
                <a:cs typeface="Roboto"/>
              </a:rPr>
              <a:t> </a:t>
            </a:r>
            <a:r>
              <a:rPr lang="en-US" sz="2800" dirty="0" err="1">
                <a:latin typeface="Roboto"/>
                <a:ea typeface="Roboto"/>
                <a:cs typeface="Roboto"/>
              </a:rPr>
              <a:t>theo</a:t>
            </a:r>
            <a:r>
              <a:rPr lang="en-US" sz="2800" dirty="0">
                <a:latin typeface="Roboto"/>
                <a:ea typeface="Roboto"/>
                <a:cs typeface="Roboto"/>
              </a:rPr>
              <a:t> </a:t>
            </a:r>
            <a:r>
              <a:rPr lang="en-US" sz="2800" dirty="0" err="1">
                <a:latin typeface="Roboto"/>
                <a:ea typeface="Roboto"/>
                <a:cs typeface="Roboto"/>
              </a:rPr>
              <a:t>chủ</a:t>
            </a:r>
            <a:r>
              <a:rPr lang="en-US" sz="2800" dirty="0">
                <a:latin typeface="Roboto"/>
                <a:ea typeface="Roboto"/>
                <a:cs typeface="Roboto"/>
              </a:rPr>
              <a:t> </a:t>
            </a:r>
            <a:r>
              <a:rPr lang="en-US" sz="2800" dirty="0" err="1">
                <a:latin typeface="Roboto"/>
                <a:ea typeface="Roboto"/>
                <a:cs typeface="Roboto"/>
              </a:rPr>
              <a:t>đề</a:t>
            </a:r>
            <a:r>
              <a:rPr lang="en-US" sz="2800" dirty="0">
                <a:latin typeface="Roboto"/>
                <a:ea typeface="Roboto"/>
                <a:cs typeface="Roboto"/>
              </a:rPr>
              <a:t>.</a:t>
            </a:r>
          </a:p>
          <a:p>
            <a:pPr marL="914400" lvl="1" indent="-457200" algn="just">
              <a:lnSpc>
                <a:spcPct val="150000"/>
              </a:lnSpc>
              <a:buClr>
                <a:schemeClr val="dk2"/>
              </a:buClr>
              <a:buSzPct val="100000"/>
              <a:buFontTx/>
              <a:buChar char="‒"/>
            </a:pPr>
            <a:r>
              <a:rPr lang="en-US" sz="2800" dirty="0" err="1">
                <a:latin typeface="Roboto"/>
                <a:ea typeface="Roboto"/>
                <a:cs typeface="Roboto"/>
              </a:rPr>
              <a:t>Lần</a:t>
            </a:r>
            <a:r>
              <a:rPr lang="en-US" sz="2800" dirty="0">
                <a:latin typeface="Roboto"/>
                <a:ea typeface="Roboto"/>
                <a:cs typeface="Roboto"/>
              </a:rPr>
              <a:t> </a:t>
            </a:r>
            <a:r>
              <a:rPr lang="en-US" sz="2800" dirty="0" err="1">
                <a:latin typeface="Roboto"/>
                <a:ea typeface="Roboto"/>
                <a:cs typeface="Roboto"/>
              </a:rPr>
              <a:t>theo</a:t>
            </a:r>
            <a:r>
              <a:rPr lang="en-US" sz="2800" dirty="0">
                <a:latin typeface="Roboto"/>
                <a:ea typeface="Roboto"/>
                <a:cs typeface="Roboto"/>
              </a:rPr>
              <a:t> </a:t>
            </a:r>
            <a:r>
              <a:rPr lang="en-US" sz="2800" dirty="0" err="1">
                <a:latin typeface="Roboto"/>
                <a:ea typeface="Roboto"/>
                <a:cs typeface="Roboto"/>
              </a:rPr>
              <a:t>vết</a:t>
            </a:r>
            <a:r>
              <a:rPr lang="en-US" sz="2800" dirty="0">
                <a:latin typeface="Roboto"/>
                <a:ea typeface="Roboto"/>
                <a:cs typeface="Roboto"/>
              </a:rPr>
              <a:t> </a:t>
            </a:r>
            <a:r>
              <a:rPr lang="en-US" sz="2800" dirty="0" err="1">
                <a:latin typeface="Roboto"/>
                <a:ea typeface="Roboto"/>
                <a:cs typeface="Roboto"/>
              </a:rPr>
              <a:t>các</a:t>
            </a:r>
            <a:r>
              <a:rPr lang="en-US" sz="2800" dirty="0">
                <a:latin typeface="Roboto"/>
                <a:ea typeface="Roboto"/>
                <a:cs typeface="Roboto"/>
              </a:rPr>
              <a:t> </a:t>
            </a:r>
            <a:r>
              <a:rPr lang="en-US" sz="2800" dirty="0" err="1">
                <a:latin typeface="Roboto"/>
                <a:ea typeface="Roboto"/>
                <a:cs typeface="Roboto"/>
              </a:rPr>
              <a:t>tài</a:t>
            </a:r>
            <a:r>
              <a:rPr lang="en-US" sz="2800" dirty="0">
                <a:latin typeface="Roboto"/>
                <a:ea typeface="Roboto"/>
                <a:cs typeface="Roboto"/>
              </a:rPr>
              <a:t> </a:t>
            </a:r>
            <a:r>
              <a:rPr lang="en-US" sz="2800" dirty="0" err="1">
                <a:latin typeface="Roboto"/>
                <a:ea typeface="Roboto"/>
                <a:cs typeface="Roboto"/>
              </a:rPr>
              <a:t>nguyên</a:t>
            </a:r>
            <a:endParaRPr lang="en-US" sz="2800" dirty="0">
              <a:latin typeface="Roboto"/>
              <a:ea typeface="Roboto"/>
              <a:cs typeface="Roboto"/>
            </a:endParaRPr>
          </a:p>
        </p:txBody>
      </p:sp>
    </p:spTree>
    <p:extLst>
      <p:ext uri="{BB962C8B-B14F-4D97-AF65-F5344CB8AC3E}">
        <p14:creationId xmlns:p14="http://schemas.microsoft.com/office/powerpoint/2010/main" val="211407660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TM04033919[[fn=Circuit]]</Template>
  <TotalTime>51387</TotalTime>
  <Words>685</Words>
  <Application>Microsoft Office PowerPoint</Application>
  <PresentationFormat>Custom</PresentationFormat>
  <Paragraphs>69</Paragraphs>
  <Slides>8</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6" baseType="lpstr">
      <vt:lpstr>Arial</vt:lpstr>
      <vt:lpstr>Calibri</vt:lpstr>
      <vt:lpstr>Calibri Light</vt:lpstr>
      <vt:lpstr>Oswald</vt:lpstr>
      <vt:lpstr>Roboto</vt:lpstr>
      <vt:lpstr>Wingdings</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DUNGHT</dc:creator>
  <cp:lastModifiedBy>Nguyen Ngoc Tuan</cp:lastModifiedBy>
  <cp:revision>2421</cp:revision>
  <dcterms:created xsi:type="dcterms:W3CDTF">2018-07-16T16:53:28Z</dcterms:created>
  <dcterms:modified xsi:type="dcterms:W3CDTF">2023-12-03T15:38:58Z</dcterms:modified>
</cp:coreProperties>
</file>